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8229600" cx="14630400"/>
  <p:notesSz cx="8229600" cy="14630400"/>
  <p:embeddedFontLst>
    <p:embeddedFont>
      <p:font typeface="Inter"/>
      <p:regular r:id="rId22"/>
      <p:bold r:id="rId23"/>
      <p:italic r:id="rId24"/>
      <p:boldItalic r:id="rId25"/>
    </p:embeddedFont>
    <p:embeddedFont>
      <p:font typeface="Petrona"/>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Inter-regular.fntdata"/><Relationship Id="rId21" Type="http://schemas.openxmlformats.org/officeDocument/2006/relationships/slide" Target="slides/slide17.xml"/><Relationship Id="rId24" Type="http://schemas.openxmlformats.org/officeDocument/2006/relationships/font" Target="fonts/Inter-italic.fntdata"/><Relationship Id="rId23" Type="http://schemas.openxmlformats.org/officeDocument/2006/relationships/font" Target="fonts/Inter-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etrona-regular.fntdata"/><Relationship Id="rId25" Type="http://schemas.openxmlformats.org/officeDocument/2006/relationships/font" Target="fonts/Inter-boldItalic.fntdata"/><Relationship Id="rId28" Type="http://schemas.openxmlformats.org/officeDocument/2006/relationships/font" Target="fonts/Petrona-italic.fntdata"/><Relationship Id="rId27" Type="http://schemas.openxmlformats.org/officeDocument/2006/relationships/font" Target="fonts/Petrona-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etrona-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8ebc35daa9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38ebc35daa9_4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9" name="Google Shape;179;g38ebc35daa9_4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8ebc35daa9_4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38ebc35daa9_4_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38ebc35daa9_4_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ebc35daa9_4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38ebc35daa9_4_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38ebc35daa9_4_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8ebc35daa9_4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38ebc35daa9_4_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38ebc35daa9_4_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8ebc35daa9_4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38ebc35daa9_4_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38ebc35daa9_4_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8ebc35daa9_4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38ebc35daa9_4_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38ebc35daa9_4_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8ecb3d57b9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8ecb3d57b9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38ecb3d57b9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ec6172c9c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8ec6172c9c_2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38ec6172c9c_2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8eb804ce65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38eb804ce65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38eb804ce65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8eb804ce65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38eb804ce65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38eb804ce65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8eb804ce65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38eb804ce65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38eb804ce65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3"/>
          <p:cNvSpPr/>
          <p:nvPr/>
        </p:nvSpPr>
        <p:spPr>
          <a:xfrm>
            <a:off x="793790" y="3155871"/>
            <a:ext cx="7556400" cy="13026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4100"/>
              <a:buFont typeface="Petrona"/>
              <a:buNone/>
            </a:pPr>
            <a:r>
              <a:rPr b="1" i="0" lang="en-US" sz="4100" u="none" cap="none" strike="noStrike">
                <a:solidFill>
                  <a:srgbClr val="000000"/>
                </a:solidFill>
                <a:latin typeface="Petrona"/>
                <a:ea typeface="Petrona"/>
                <a:cs typeface="Petrona"/>
                <a:sym typeface="Petrona"/>
              </a:rPr>
              <a:t>AquaGrade AI: </a:t>
            </a:r>
            <a:endParaRPr b="1" i="0" sz="4100" u="none" cap="none" strike="noStrike">
              <a:solidFill>
                <a:srgbClr val="000000"/>
              </a:solidFill>
              <a:latin typeface="Petrona"/>
              <a:ea typeface="Petrona"/>
              <a:cs typeface="Petrona"/>
              <a:sym typeface="Petrona"/>
            </a:endParaRPr>
          </a:p>
          <a:p>
            <a:pPr indent="0" lvl="0" marL="0" marR="0" rtl="0" algn="l">
              <a:lnSpc>
                <a:spcPct val="124390"/>
              </a:lnSpc>
              <a:spcBef>
                <a:spcPts val="0"/>
              </a:spcBef>
              <a:spcAft>
                <a:spcPts val="0"/>
              </a:spcAft>
              <a:buClr>
                <a:srgbClr val="000000"/>
              </a:buClr>
              <a:buSzPts val="4100"/>
              <a:buFont typeface="Petrona"/>
              <a:buNone/>
            </a:pPr>
            <a:r>
              <a:rPr b="1" i="0" lang="en-US" sz="2900" u="none" cap="none" strike="noStrike">
                <a:solidFill>
                  <a:srgbClr val="000000"/>
                </a:solidFill>
                <a:latin typeface="Petrona"/>
                <a:ea typeface="Petrona"/>
                <a:cs typeface="Petrona"/>
                <a:sym typeface="Petrona"/>
              </a:rPr>
              <a:t>Advanced Fish Quality Assessment System</a:t>
            </a:r>
            <a:endParaRPr b="0" i="0" sz="2900" u="none" cap="none" strike="noStrike"/>
          </a:p>
        </p:txBody>
      </p:sp>
      <p:sp>
        <p:nvSpPr>
          <p:cNvPr id="58" name="Google Shape;58;p13"/>
          <p:cNvSpPr/>
          <p:nvPr/>
        </p:nvSpPr>
        <p:spPr>
          <a:xfrm>
            <a:off x="793790" y="4756071"/>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SzPts val="1550"/>
              <a:buFont typeface="Arial"/>
              <a:buNone/>
            </a:pPr>
            <a:r>
              <a:t/>
            </a:r>
            <a:endParaRPr b="0" i="0" sz="15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p:nvPr/>
        </p:nvSpPr>
        <p:spPr>
          <a:xfrm>
            <a:off x="793790" y="732234"/>
            <a:ext cx="11864340" cy="595432"/>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000000"/>
              </a:buClr>
              <a:buSzPts val="3750"/>
              <a:buFont typeface="Petrona"/>
              <a:buNone/>
            </a:pPr>
            <a:r>
              <a:rPr b="1" i="0" lang="en-US" sz="3750" u="none" cap="none" strike="noStrike">
                <a:solidFill>
                  <a:srgbClr val="000000"/>
                </a:solidFill>
                <a:latin typeface="Petrona"/>
                <a:ea typeface="Petrona"/>
                <a:cs typeface="Petrona"/>
                <a:sym typeface="Petrona"/>
              </a:rPr>
              <a:t>The Mathematical Journey:</a:t>
            </a:r>
            <a:endParaRPr b="0" i="0" sz="3750" u="none" cap="none" strike="noStrike"/>
          </a:p>
        </p:txBody>
      </p:sp>
      <p:sp>
        <p:nvSpPr>
          <p:cNvPr id="182" name="Google Shape;182;p22"/>
          <p:cNvSpPr/>
          <p:nvPr/>
        </p:nvSpPr>
        <p:spPr>
          <a:xfrm>
            <a:off x="793790" y="1690568"/>
            <a:ext cx="13042821"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Inter"/>
              <a:buNone/>
            </a:pPr>
            <a:r>
              <a:t/>
            </a:r>
            <a:endParaRPr b="0" i="0" sz="1400" u="none" cap="none" strike="noStrike"/>
          </a:p>
        </p:txBody>
      </p:sp>
      <p:sp>
        <p:nvSpPr>
          <p:cNvPr id="183" name="Google Shape;183;p22"/>
          <p:cNvSpPr/>
          <p:nvPr/>
        </p:nvSpPr>
        <p:spPr>
          <a:xfrm>
            <a:off x="793790" y="4695944"/>
            <a:ext cx="13042821" cy="22860"/>
          </a:xfrm>
          <a:prstGeom prst="roundRect">
            <a:avLst>
              <a:gd fmla="val 333395"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3986213" y="4151650"/>
            <a:ext cx="22860" cy="544354"/>
          </a:xfrm>
          <a:prstGeom prst="roundRect">
            <a:avLst>
              <a:gd fmla="val 333395"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3793569" y="4491811"/>
            <a:ext cx="408265" cy="408265"/>
          </a:xfrm>
          <a:prstGeom prst="roundRect">
            <a:avLst>
              <a:gd fmla="val 1866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3854768" y="4517291"/>
            <a:ext cx="285750" cy="3571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1</a:t>
            </a:r>
            <a:endParaRPr b="0" i="0" sz="2250" u="none" cap="none" strike="noStrike"/>
          </a:p>
        </p:txBody>
      </p:sp>
      <p:sp>
        <p:nvSpPr>
          <p:cNvPr id="187" name="Google Shape;187;p22"/>
          <p:cNvSpPr/>
          <p:nvPr/>
        </p:nvSpPr>
        <p:spPr>
          <a:xfrm>
            <a:off x="2799993" y="2184916"/>
            <a:ext cx="2395538" cy="297656"/>
          </a:xfrm>
          <a:prstGeom prst="rect">
            <a:avLst/>
          </a:prstGeom>
          <a:noFill/>
          <a:ln>
            <a:noFill/>
          </a:ln>
        </p:spPr>
        <p:txBody>
          <a:bodyPr anchorCtr="0" anchor="t" bIns="0" lIns="0" spcFirstLastPara="1" rIns="0" wrap="square" tIns="0">
            <a:noAutofit/>
          </a:bodyPr>
          <a:lstStyle/>
          <a:p>
            <a:pPr indent="0" lvl="0" marL="0" marR="0" rtl="0" algn="ctr">
              <a:lnSpc>
                <a:spcPct val="124324"/>
              </a:lnSpc>
              <a:spcBef>
                <a:spcPts val="0"/>
              </a:spcBef>
              <a:spcAft>
                <a:spcPts val="0"/>
              </a:spcAft>
              <a:buClr>
                <a:srgbClr val="272525"/>
              </a:buClr>
              <a:buSzPts val="1850"/>
              <a:buFont typeface="Petrona"/>
              <a:buNone/>
            </a:pPr>
            <a:r>
              <a:rPr b="1" i="0" lang="en-US" sz="1850" u="none" cap="none" strike="noStrike">
                <a:solidFill>
                  <a:srgbClr val="272525"/>
                </a:solidFill>
                <a:latin typeface="Petrona"/>
                <a:ea typeface="Petrona"/>
                <a:cs typeface="Petrona"/>
                <a:sym typeface="Petrona"/>
              </a:rPr>
              <a:t>Phase 1: 60% - FAILED</a:t>
            </a:r>
            <a:endParaRPr b="0" i="0" sz="1850" u="none" cap="none" strike="noStrike"/>
          </a:p>
        </p:txBody>
      </p:sp>
      <p:sp>
        <p:nvSpPr>
          <p:cNvPr id="188" name="Google Shape;188;p22"/>
          <p:cNvSpPr/>
          <p:nvPr/>
        </p:nvSpPr>
        <p:spPr>
          <a:xfrm>
            <a:off x="975241" y="2591395"/>
            <a:ext cx="6045041" cy="290274"/>
          </a:xfrm>
          <a:prstGeom prst="rect">
            <a:avLst/>
          </a:prstGeom>
          <a:noFill/>
          <a:ln>
            <a:noFill/>
          </a:ln>
        </p:spPr>
        <p:txBody>
          <a:bodyPr anchorCtr="0" anchor="t" bIns="0" lIns="0" spcFirstLastPara="1" rIns="0" wrap="square" tIns="0">
            <a:noAutofit/>
          </a:bodyPr>
          <a:lstStyle/>
          <a:p>
            <a:pPr indent="0" lvl="0" marL="0" marR="0" rtl="0" algn="ctr">
              <a:lnSpc>
                <a:spcPct val="160714"/>
              </a:lnSpc>
              <a:spcBef>
                <a:spcPts val="0"/>
              </a:spcBef>
              <a:spcAft>
                <a:spcPts val="0"/>
              </a:spcAft>
              <a:buClr>
                <a:srgbClr val="272525"/>
              </a:buClr>
              <a:buSzPts val="1400"/>
              <a:buFont typeface="Inter"/>
              <a:buNone/>
            </a:pPr>
            <a:r>
              <a:rPr b="1" i="0" lang="en-US" sz="1400" u="none" cap="none" strike="noStrike">
                <a:solidFill>
                  <a:srgbClr val="272525"/>
                </a:solidFill>
                <a:latin typeface="Inter"/>
                <a:ea typeface="Inter"/>
                <a:cs typeface="Inter"/>
                <a:sym typeface="Inter"/>
              </a:rPr>
              <a:t>Basic CNN Architecture</a:t>
            </a:r>
            <a:endParaRPr b="0" i="0" sz="1400" u="none" cap="none" strike="noStrike"/>
          </a:p>
        </p:txBody>
      </p:sp>
      <p:sp>
        <p:nvSpPr>
          <p:cNvPr id="189" name="Google Shape;189;p22"/>
          <p:cNvSpPr/>
          <p:nvPr/>
        </p:nvSpPr>
        <p:spPr>
          <a:xfrm>
            <a:off x="975241" y="2990493"/>
            <a:ext cx="6045041" cy="580549"/>
          </a:xfrm>
          <a:prstGeom prst="rect">
            <a:avLst/>
          </a:prstGeom>
          <a:noFill/>
          <a:ln>
            <a:noFill/>
          </a:ln>
        </p:spPr>
        <p:txBody>
          <a:bodyPr anchorCtr="0" anchor="t" bIns="0" lIns="0" spcFirstLastPara="1" rIns="0" wrap="square" tIns="0">
            <a:noAutofit/>
          </a:bodyPr>
          <a:lstStyle/>
          <a:p>
            <a:pPr indent="0" lvl="0" marL="0" marR="0" rtl="0" algn="ctr">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Gradient vanishing prevented deep learning: </a:t>
            </a:r>
            <a:endParaRPr b="0" i="0" sz="1400" u="none" cap="none" strike="noStrike">
              <a:solidFill>
                <a:srgbClr val="272525"/>
              </a:solidFill>
              <a:latin typeface="Inter"/>
              <a:ea typeface="Inter"/>
              <a:cs typeface="Inter"/>
              <a:sym typeface="Inter"/>
            </a:endParaRPr>
          </a:p>
          <a:p>
            <a:pPr indent="0" lvl="0" marL="0" marR="0" rtl="0" algn="ctr">
              <a:lnSpc>
                <a:spcPct val="160714"/>
              </a:lnSpc>
              <a:spcBef>
                <a:spcPts val="0"/>
              </a:spcBef>
              <a:spcAft>
                <a:spcPts val="0"/>
              </a:spcAft>
              <a:buClr>
                <a:srgbClr val="272525"/>
              </a:buClr>
              <a:buSzPts val="1400"/>
              <a:buFont typeface="Inter"/>
              <a:buNone/>
            </a:pPr>
            <a:r>
              <a:rPr b="1" i="0" lang="en-US" sz="1400" u="none" cap="none" strike="noStrike">
                <a:solidFill>
                  <a:srgbClr val="272525"/>
                </a:solidFill>
                <a:latin typeface="Inter"/>
                <a:ea typeface="Inter"/>
                <a:cs typeface="Inter"/>
                <a:sym typeface="Inter"/>
              </a:rPr>
              <a:t>∂L/∂W₁ = ∂L/∂W₃ × ∂W₃/∂W₂ × ∂W₂/∂W₁ → 0</a:t>
            </a:r>
            <a:endParaRPr b="1" i="0" sz="1400" u="none" cap="none" strike="noStrike"/>
          </a:p>
        </p:txBody>
      </p:sp>
      <p:sp>
        <p:nvSpPr>
          <p:cNvPr id="190" name="Google Shape;190;p22"/>
          <p:cNvSpPr/>
          <p:nvPr/>
        </p:nvSpPr>
        <p:spPr>
          <a:xfrm>
            <a:off x="7303532" y="4695885"/>
            <a:ext cx="22860" cy="544354"/>
          </a:xfrm>
          <a:prstGeom prst="roundRect">
            <a:avLst>
              <a:gd fmla="val 333395"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7110889" y="4491811"/>
            <a:ext cx="408265" cy="408265"/>
          </a:xfrm>
          <a:prstGeom prst="roundRect">
            <a:avLst>
              <a:gd fmla="val 1866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7172087" y="4517291"/>
            <a:ext cx="285750" cy="3571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2</a:t>
            </a:r>
            <a:endParaRPr b="0" i="0" sz="2250" u="none" cap="none" strike="noStrike"/>
          </a:p>
        </p:txBody>
      </p:sp>
      <p:sp>
        <p:nvSpPr>
          <p:cNvPr id="193" name="Google Shape;193;p22"/>
          <p:cNvSpPr/>
          <p:nvPr/>
        </p:nvSpPr>
        <p:spPr>
          <a:xfrm>
            <a:off x="5900618" y="5421749"/>
            <a:ext cx="2828925" cy="297656"/>
          </a:xfrm>
          <a:prstGeom prst="rect">
            <a:avLst/>
          </a:prstGeom>
          <a:noFill/>
          <a:ln>
            <a:noFill/>
          </a:ln>
        </p:spPr>
        <p:txBody>
          <a:bodyPr anchorCtr="0" anchor="t" bIns="0" lIns="0" spcFirstLastPara="1" rIns="0" wrap="square" tIns="0">
            <a:noAutofit/>
          </a:bodyPr>
          <a:lstStyle/>
          <a:p>
            <a:pPr indent="0" lvl="0" marL="0" marR="0" rtl="0" algn="ctr">
              <a:lnSpc>
                <a:spcPct val="124324"/>
              </a:lnSpc>
              <a:spcBef>
                <a:spcPts val="0"/>
              </a:spcBef>
              <a:spcAft>
                <a:spcPts val="0"/>
              </a:spcAft>
              <a:buClr>
                <a:srgbClr val="272525"/>
              </a:buClr>
              <a:buSzPts val="1850"/>
              <a:buFont typeface="Petrona"/>
              <a:buNone/>
            </a:pPr>
            <a:r>
              <a:rPr b="1" i="0" lang="en-US" sz="1850" u="none" cap="none" strike="noStrike">
                <a:solidFill>
                  <a:srgbClr val="272525"/>
                </a:solidFill>
                <a:latin typeface="Petrona"/>
                <a:ea typeface="Petrona"/>
                <a:cs typeface="Petrona"/>
                <a:sym typeface="Petrona"/>
              </a:rPr>
              <a:t>Phase 2: 85% - IMPROVED</a:t>
            </a:r>
            <a:endParaRPr b="0" i="0" sz="1850" u="none" cap="none" strike="noStrike"/>
          </a:p>
        </p:txBody>
      </p:sp>
      <p:sp>
        <p:nvSpPr>
          <p:cNvPr id="194" name="Google Shape;194;p22"/>
          <p:cNvSpPr/>
          <p:nvPr/>
        </p:nvSpPr>
        <p:spPr>
          <a:xfrm>
            <a:off x="4292560" y="5828228"/>
            <a:ext cx="6045160" cy="290274"/>
          </a:xfrm>
          <a:prstGeom prst="rect">
            <a:avLst/>
          </a:prstGeom>
          <a:noFill/>
          <a:ln>
            <a:noFill/>
          </a:ln>
        </p:spPr>
        <p:txBody>
          <a:bodyPr anchorCtr="0" anchor="t" bIns="0" lIns="0" spcFirstLastPara="1" rIns="0" wrap="square" tIns="0">
            <a:noAutofit/>
          </a:bodyPr>
          <a:lstStyle/>
          <a:p>
            <a:pPr indent="0" lvl="0" marL="0" marR="0" rtl="0" algn="ctr">
              <a:lnSpc>
                <a:spcPct val="160714"/>
              </a:lnSpc>
              <a:spcBef>
                <a:spcPts val="0"/>
              </a:spcBef>
              <a:spcAft>
                <a:spcPts val="0"/>
              </a:spcAft>
              <a:buClr>
                <a:srgbClr val="272525"/>
              </a:buClr>
              <a:buSzPts val="1400"/>
              <a:buFont typeface="Inter"/>
              <a:buNone/>
            </a:pPr>
            <a:r>
              <a:rPr b="1" i="0" lang="en-US" sz="1400" u="none" cap="none" strike="noStrike">
                <a:solidFill>
                  <a:srgbClr val="272525"/>
                </a:solidFill>
                <a:latin typeface="Inter"/>
                <a:ea typeface="Inter"/>
                <a:cs typeface="Inter"/>
                <a:sym typeface="Inter"/>
              </a:rPr>
              <a:t>MobileNet v3 Efficiency</a:t>
            </a:r>
            <a:endParaRPr b="0" i="0" sz="1400" u="none" cap="none" strike="noStrike"/>
          </a:p>
        </p:txBody>
      </p:sp>
      <p:sp>
        <p:nvSpPr>
          <p:cNvPr id="195" name="Google Shape;195;p22"/>
          <p:cNvSpPr/>
          <p:nvPr/>
        </p:nvSpPr>
        <p:spPr>
          <a:xfrm>
            <a:off x="4292560" y="6227326"/>
            <a:ext cx="6045160" cy="580549"/>
          </a:xfrm>
          <a:prstGeom prst="rect">
            <a:avLst/>
          </a:prstGeom>
          <a:noFill/>
          <a:ln>
            <a:noFill/>
          </a:ln>
        </p:spPr>
        <p:txBody>
          <a:bodyPr anchorCtr="0" anchor="t" bIns="0" lIns="0" spcFirstLastPara="1" rIns="0" wrap="square" tIns="0">
            <a:noAutofit/>
          </a:bodyPr>
          <a:lstStyle/>
          <a:p>
            <a:pPr indent="0" lvl="0" marL="0" marR="0" rtl="0" algn="ctr">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7.9x fewer parameters with depthwise separable convolutions:</a:t>
            </a:r>
            <a:endParaRPr b="0" i="0" sz="1400" u="none" cap="none" strike="noStrike">
              <a:solidFill>
                <a:srgbClr val="272525"/>
              </a:solidFill>
              <a:latin typeface="Inter"/>
              <a:ea typeface="Inter"/>
              <a:cs typeface="Inter"/>
              <a:sym typeface="Inter"/>
            </a:endParaRPr>
          </a:p>
          <a:p>
            <a:pPr indent="0" lvl="0" marL="0" marR="0" rtl="0" algn="ctr">
              <a:lnSpc>
                <a:spcPct val="160714"/>
              </a:lnSpc>
              <a:spcBef>
                <a:spcPts val="0"/>
              </a:spcBef>
              <a:spcAft>
                <a:spcPts val="0"/>
              </a:spcAft>
              <a:buClr>
                <a:srgbClr val="272525"/>
              </a:buClr>
              <a:buSzPts val="1400"/>
              <a:buFont typeface="Inter"/>
              <a:buNone/>
            </a:pPr>
            <a:r>
              <a:rPr b="1" i="0" lang="en-US" sz="1400" u="none" cap="none" strike="noStrike">
                <a:solidFill>
                  <a:srgbClr val="272525"/>
                </a:solidFill>
                <a:latin typeface="Inter"/>
                <a:ea typeface="Inter"/>
                <a:cs typeface="Inter"/>
                <a:sym typeface="Inter"/>
              </a:rPr>
              <a:t> O(DK² + DK) vs O(DK²M)</a:t>
            </a:r>
            <a:endParaRPr b="1" i="0" sz="1400" u="none" cap="none" strike="noStrike"/>
          </a:p>
        </p:txBody>
      </p:sp>
      <p:sp>
        <p:nvSpPr>
          <p:cNvPr id="196" name="Google Shape;196;p22"/>
          <p:cNvSpPr/>
          <p:nvPr/>
        </p:nvSpPr>
        <p:spPr>
          <a:xfrm>
            <a:off x="4292548" y="6916700"/>
            <a:ext cx="6954600" cy="580500"/>
          </a:xfrm>
          <a:prstGeom prst="rect">
            <a:avLst/>
          </a:prstGeom>
          <a:noFill/>
          <a:ln>
            <a:noFill/>
          </a:ln>
        </p:spPr>
        <p:txBody>
          <a:bodyPr anchorCtr="0" anchor="t" bIns="0" lIns="0" spcFirstLastPara="1" rIns="0" wrap="square" tIns="0">
            <a:noAutofit/>
          </a:bodyPr>
          <a:lstStyle/>
          <a:p>
            <a:pPr indent="0" lvl="0" marL="0" marR="0" rtl="0" algn="ctr">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Efficient but lacked representational capacity for fine-grained quality assessment.</a:t>
            </a:r>
            <a:endParaRPr b="0" i="0" sz="1400" u="none" cap="none" strike="noStrike"/>
          </a:p>
        </p:txBody>
      </p:sp>
      <p:sp>
        <p:nvSpPr>
          <p:cNvPr id="197" name="Google Shape;197;p22"/>
          <p:cNvSpPr/>
          <p:nvPr/>
        </p:nvSpPr>
        <p:spPr>
          <a:xfrm>
            <a:off x="10620970" y="4151650"/>
            <a:ext cx="22860" cy="544354"/>
          </a:xfrm>
          <a:prstGeom prst="roundRect">
            <a:avLst>
              <a:gd fmla="val 333395"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10428327" y="4491811"/>
            <a:ext cx="408265" cy="408265"/>
          </a:xfrm>
          <a:prstGeom prst="roundRect">
            <a:avLst>
              <a:gd fmla="val 1866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10489525" y="4517291"/>
            <a:ext cx="285750" cy="3571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3</a:t>
            </a:r>
            <a:endParaRPr b="0" i="0" sz="2250" u="none" cap="none" strike="noStrike"/>
          </a:p>
        </p:txBody>
      </p:sp>
      <p:sp>
        <p:nvSpPr>
          <p:cNvPr id="200" name="Google Shape;200;p22"/>
          <p:cNvSpPr/>
          <p:nvPr/>
        </p:nvSpPr>
        <p:spPr>
          <a:xfrm>
            <a:off x="9324856" y="2184916"/>
            <a:ext cx="2615327" cy="297656"/>
          </a:xfrm>
          <a:prstGeom prst="rect">
            <a:avLst/>
          </a:prstGeom>
          <a:noFill/>
          <a:ln>
            <a:noFill/>
          </a:ln>
        </p:spPr>
        <p:txBody>
          <a:bodyPr anchorCtr="0" anchor="t" bIns="0" lIns="0" spcFirstLastPara="1" rIns="0" wrap="square" tIns="0">
            <a:noAutofit/>
          </a:bodyPr>
          <a:lstStyle/>
          <a:p>
            <a:pPr indent="0" lvl="0" marL="0" marR="0" rtl="0" algn="ctr">
              <a:lnSpc>
                <a:spcPct val="124324"/>
              </a:lnSpc>
              <a:spcBef>
                <a:spcPts val="0"/>
              </a:spcBef>
              <a:spcAft>
                <a:spcPts val="0"/>
              </a:spcAft>
              <a:buClr>
                <a:srgbClr val="272525"/>
              </a:buClr>
              <a:buSzPts val="1850"/>
              <a:buFont typeface="Petrona"/>
              <a:buNone/>
            </a:pPr>
            <a:r>
              <a:rPr b="1" i="0" lang="en-US" sz="1850" u="none" cap="none" strike="noStrike">
                <a:solidFill>
                  <a:srgbClr val="272525"/>
                </a:solidFill>
                <a:latin typeface="Petrona"/>
                <a:ea typeface="Petrona"/>
                <a:cs typeface="Petrona"/>
                <a:sym typeface="Petrona"/>
              </a:rPr>
              <a:t>Phase 3: 98% - SUCCESS</a:t>
            </a:r>
            <a:endParaRPr b="0" i="0" sz="1850" u="none" cap="none" strike="noStrike"/>
          </a:p>
        </p:txBody>
      </p:sp>
      <p:sp>
        <p:nvSpPr>
          <p:cNvPr id="201" name="Google Shape;201;p22"/>
          <p:cNvSpPr/>
          <p:nvPr/>
        </p:nvSpPr>
        <p:spPr>
          <a:xfrm>
            <a:off x="7609999" y="2591395"/>
            <a:ext cx="6045160" cy="290274"/>
          </a:xfrm>
          <a:prstGeom prst="rect">
            <a:avLst/>
          </a:prstGeom>
          <a:noFill/>
          <a:ln>
            <a:noFill/>
          </a:ln>
        </p:spPr>
        <p:txBody>
          <a:bodyPr anchorCtr="0" anchor="t" bIns="0" lIns="0" spcFirstLastPara="1" rIns="0" wrap="square" tIns="0">
            <a:noAutofit/>
          </a:bodyPr>
          <a:lstStyle/>
          <a:p>
            <a:pPr indent="0" lvl="0" marL="0" marR="0" rtl="0" algn="ctr">
              <a:lnSpc>
                <a:spcPct val="160714"/>
              </a:lnSpc>
              <a:spcBef>
                <a:spcPts val="0"/>
              </a:spcBef>
              <a:spcAft>
                <a:spcPts val="0"/>
              </a:spcAft>
              <a:buClr>
                <a:srgbClr val="272525"/>
              </a:buClr>
              <a:buSzPts val="1400"/>
              <a:buFont typeface="Inter"/>
              <a:buNone/>
            </a:pPr>
            <a:r>
              <a:rPr b="1" i="0" lang="en-US" sz="1400" u="none" cap="none" strike="noStrike">
                <a:solidFill>
                  <a:srgbClr val="272525"/>
                </a:solidFill>
                <a:latin typeface="Inter"/>
                <a:ea typeface="Inter"/>
                <a:cs typeface="Inter"/>
                <a:sym typeface="Inter"/>
              </a:rPr>
              <a:t>ResNet-50 Breakthrough</a:t>
            </a:r>
            <a:endParaRPr b="0" i="0" sz="1400" u="none" cap="none" strike="noStrike"/>
          </a:p>
        </p:txBody>
      </p:sp>
      <p:sp>
        <p:nvSpPr>
          <p:cNvPr id="202" name="Google Shape;202;p22"/>
          <p:cNvSpPr/>
          <p:nvPr/>
        </p:nvSpPr>
        <p:spPr>
          <a:xfrm>
            <a:off x="7609999" y="2990493"/>
            <a:ext cx="6045160" cy="290274"/>
          </a:xfrm>
          <a:prstGeom prst="rect">
            <a:avLst/>
          </a:prstGeom>
          <a:noFill/>
          <a:ln>
            <a:noFill/>
          </a:ln>
        </p:spPr>
        <p:txBody>
          <a:bodyPr anchorCtr="0" anchor="t" bIns="0" lIns="0" spcFirstLastPara="1" rIns="0" wrap="square" tIns="0">
            <a:noAutofit/>
          </a:bodyPr>
          <a:lstStyle/>
          <a:p>
            <a:pPr indent="0" lvl="0" marL="0" marR="0" rtl="0" algn="ctr">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Residual learning solved gradient flow: </a:t>
            </a:r>
            <a:endParaRPr b="0" i="0" sz="1400" u="none" cap="none" strike="noStrike">
              <a:solidFill>
                <a:srgbClr val="272525"/>
              </a:solidFill>
              <a:latin typeface="Inter"/>
              <a:ea typeface="Inter"/>
              <a:cs typeface="Inter"/>
              <a:sym typeface="Inter"/>
            </a:endParaRPr>
          </a:p>
          <a:p>
            <a:pPr indent="0" lvl="0" marL="0" marR="0" rtl="0" algn="ctr">
              <a:lnSpc>
                <a:spcPct val="160714"/>
              </a:lnSpc>
              <a:spcBef>
                <a:spcPts val="0"/>
              </a:spcBef>
              <a:spcAft>
                <a:spcPts val="0"/>
              </a:spcAft>
              <a:buClr>
                <a:srgbClr val="272525"/>
              </a:buClr>
              <a:buSzPts val="1400"/>
              <a:buFont typeface="Inter"/>
              <a:buNone/>
            </a:pPr>
            <a:r>
              <a:rPr b="1" i="0" lang="en-US" sz="1400" u="none" cap="none" strike="noStrike">
                <a:solidFill>
                  <a:srgbClr val="272525"/>
                </a:solidFill>
                <a:latin typeface="Inter"/>
                <a:ea typeface="Inter"/>
                <a:cs typeface="Inter"/>
                <a:sym typeface="Inter"/>
              </a:rPr>
              <a:t>H(x) = F(x) + x</a:t>
            </a:r>
            <a:endParaRPr b="1" i="0" sz="14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p:nvPr/>
        </p:nvSpPr>
        <p:spPr>
          <a:xfrm>
            <a:off x="678894" y="576739"/>
            <a:ext cx="12086392" cy="63650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000"/>
              <a:buFont typeface="Petrona"/>
              <a:buNone/>
            </a:pPr>
            <a:r>
              <a:rPr b="1" lang="en-US" sz="4000">
                <a:latin typeface="Georgia"/>
                <a:ea typeface="Georgia"/>
                <a:cs typeface="Georgia"/>
                <a:sym typeface="Georgia"/>
              </a:rPr>
              <a:t>Winner</a:t>
            </a:r>
            <a:r>
              <a:rPr b="1" lang="en-US" sz="4000">
                <a:latin typeface="Petrona"/>
                <a:ea typeface="Petrona"/>
                <a:cs typeface="Petrona"/>
                <a:sym typeface="Petrona"/>
              </a:rPr>
              <a:t> </a:t>
            </a:r>
            <a:r>
              <a:rPr b="1" lang="en-US" sz="4000">
                <a:latin typeface="Petrona"/>
                <a:ea typeface="Petrona"/>
                <a:cs typeface="Petrona"/>
                <a:sym typeface="Petrona"/>
              </a:rPr>
              <a:t>: </a:t>
            </a:r>
            <a:r>
              <a:rPr b="1" i="0" lang="en-US" sz="4000" u="none" cap="none" strike="noStrike">
                <a:solidFill>
                  <a:srgbClr val="000000"/>
                </a:solidFill>
                <a:latin typeface="Petrona"/>
                <a:ea typeface="Petrona"/>
                <a:cs typeface="Petrona"/>
                <a:sym typeface="Petrona"/>
              </a:rPr>
              <a:t>Residual Learning </a:t>
            </a:r>
            <a:endParaRPr b="0" i="0" sz="4000" u="none" cap="none" strike="noStrike"/>
          </a:p>
        </p:txBody>
      </p:sp>
      <p:sp>
        <p:nvSpPr>
          <p:cNvPr id="209" name="Google Shape;209;p23"/>
          <p:cNvSpPr/>
          <p:nvPr/>
        </p:nvSpPr>
        <p:spPr>
          <a:xfrm>
            <a:off x="678894" y="1698069"/>
            <a:ext cx="3055263" cy="3818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400"/>
              <a:buFont typeface="Petrona"/>
              <a:buNone/>
            </a:pPr>
            <a:r>
              <a:rPr b="1" i="0" lang="en-US" sz="2400" u="none" cap="none" strike="noStrike">
                <a:solidFill>
                  <a:srgbClr val="000000"/>
                </a:solidFill>
                <a:latin typeface="Petrona"/>
                <a:ea typeface="Petrona"/>
                <a:cs typeface="Petrona"/>
                <a:sym typeface="Petrona"/>
              </a:rPr>
              <a:t>The Core</a:t>
            </a:r>
            <a:endParaRPr b="0" i="0" sz="2400" u="none" cap="none" strike="noStrike"/>
          </a:p>
        </p:txBody>
      </p:sp>
      <p:sp>
        <p:nvSpPr>
          <p:cNvPr id="210" name="Google Shape;210;p23"/>
          <p:cNvSpPr/>
          <p:nvPr/>
        </p:nvSpPr>
        <p:spPr>
          <a:xfrm>
            <a:off x="678894" y="2273856"/>
            <a:ext cx="7086957" cy="93083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Inter"/>
              <a:buNone/>
            </a:pPr>
            <a:r>
              <a:rPr b="0" i="0" lang="en-US" sz="1500" u="none" cap="none" strike="noStrike">
                <a:solidFill>
                  <a:srgbClr val="272525"/>
                </a:solidFill>
                <a:latin typeface="Inter"/>
                <a:ea typeface="Inter"/>
                <a:cs typeface="Inter"/>
                <a:sym typeface="Inter"/>
              </a:rPr>
              <a:t>ResNet's residual blocks fundamentally changed how gradients flow through deep networks. Instead of learning the desired mapping H(x) directly, </a:t>
            </a:r>
            <a:r>
              <a:rPr lang="en-US" sz="1500">
                <a:solidFill>
                  <a:srgbClr val="272525"/>
                </a:solidFill>
                <a:latin typeface="Inter"/>
                <a:ea typeface="Inter"/>
                <a:cs typeface="Inter"/>
                <a:sym typeface="Inter"/>
              </a:rPr>
              <a:t>the model learns from</a:t>
            </a:r>
            <a:r>
              <a:rPr b="0" i="0" lang="en-US" sz="1500" u="none" cap="none" strike="noStrike">
                <a:solidFill>
                  <a:srgbClr val="272525"/>
                </a:solidFill>
                <a:latin typeface="Inter"/>
                <a:ea typeface="Inter"/>
                <a:cs typeface="Inter"/>
                <a:sym typeface="Inter"/>
              </a:rPr>
              <a:t> the residual </a:t>
            </a:r>
            <a:endParaRPr b="0" i="0" sz="1500" u="none" cap="none" strike="noStrike">
              <a:solidFill>
                <a:srgbClr val="272525"/>
              </a:solidFill>
              <a:latin typeface="Inter"/>
              <a:ea typeface="Inter"/>
              <a:cs typeface="Inter"/>
              <a:sym typeface="Inter"/>
            </a:endParaRPr>
          </a:p>
          <a:p>
            <a:pPr indent="0" lvl="0" marL="0" marR="0" rtl="0" algn="l">
              <a:lnSpc>
                <a:spcPct val="160000"/>
              </a:lnSpc>
              <a:spcBef>
                <a:spcPts val="0"/>
              </a:spcBef>
              <a:spcAft>
                <a:spcPts val="0"/>
              </a:spcAft>
              <a:buClr>
                <a:srgbClr val="272525"/>
              </a:buClr>
              <a:buSzPts val="1500"/>
              <a:buFont typeface="Inter"/>
              <a:buNone/>
            </a:pPr>
            <a:r>
              <a:rPr b="1" i="0" lang="en-US" sz="1500" u="none" cap="none" strike="noStrike">
                <a:solidFill>
                  <a:srgbClr val="272525"/>
                </a:solidFill>
                <a:latin typeface="Inter"/>
                <a:ea typeface="Inter"/>
                <a:cs typeface="Inter"/>
                <a:sym typeface="Inter"/>
              </a:rPr>
              <a:t>F(x) = H(x) </a:t>
            </a:r>
            <a:r>
              <a:rPr b="1" lang="en-US" sz="1500">
                <a:solidFill>
                  <a:srgbClr val="272525"/>
                </a:solidFill>
                <a:latin typeface="Inter"/>
                <a:ea typeface="Inter"/>
                <a:cs typeface="Inter"/>
                <a:sym typeface="Inter"/>
              </a:rPr>
              <a:t>- </a:t>
            </a:r>
            <a:r>
              <a:rPr b="1" i="0" lang="en-US" sz="1500" u="none" cap="none" strike="noStrike">
                <a:solidFill>
                  <a:srgbClr val="272525"/>
                </a:solidFill>
                <a:latin typeface="Inter"/>
                <a:ea typeface="Inter"/>
                <a:cs typeface="Inter"/>
                <a:sym typeface="Inter"/>
              </a:rPr>
              <a:t> x.</a:t>
            </a:r>
            <a:endParaRPr b="1" i="0" sz="1500" u="none" cap="none" strike="noStrike"/>
          </a:p>
        </p:txBody>
      </p:sp>
      <p:sp>
        <p:nvSpPr>
          <p:cNvPr id="211" name="Google Shape;211;p23"/>
          <p:cNvSpPr/>
          <p:nvPr/>
        </p:nvSpPr>
        <p:spPr>
          <a:xfrm>
            <a:off x="678894" y="4188457"/>
            <a:ext cx="7086900" cy="310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Inter"/>
              <a:buNone/>
            </a:pPr>
            <a:r>
              <a:rPr b="1" i="0" lang="en-US" sz="1500" u="none" cap="none" strike="noStrike">
                <a:solidFill>
                  <a:srgbClr val="272525"/>
                </a:solidFill>
                <a:latin typeface="Inter"/>
                <a:ea typeface="Inter"/>
                <a:cs typeface="Inter"/>
                <a:sym typeface="Inter"/>
              </a:rPr>
              <a:t>Mathematical Advantage:</a:t>
            </a:r>
            <a:endParaRPr b="0" i="0" sz="1500" u="none" cap="none" strike="noStrike"/>
          </a:p>
        </p:txBody>
      </p:sp>
      <p:sp>
        <p:nvSpPr>
          <p:cNvPr id="212" name="Google Shape;212;p23"/>
          <p:cNvSpPr/>
          <p:nvPr/>
        </p:nvSpPr>
        <p:spPr>
          <a:xfrm>
            <a:off x="678894" y="4673279"/>
            <a:ext cx="7086900" cy="3102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500"/>
              <a:buFont typeface="Inter"/>
              <a:buChar char="•"/>
            </a:pPr>
            <a:r>
              <a:rPr b="0" i="0" lang="en-US" sz="1500" u="none" cap="none" strike="noStrike">
                <a:solidFill>
                  <a:srgbClr val="272525"/>
                </a:solidFill>
                <a:latin typeface="Inter"/>
                <a:ea typeface="Inter"/>
                <a:cs typeface="Inter"/>
                <a:sym typeface="Inter"/>
              </a:rPr>
              <a:t>Identity mappings enable gradient flow: ∂H/∂x = ∂F/∂x + 1</a:t>
            </a:r>
            <a:endParaRPr b="0" i="0" sz="1500" u="none" cap="none" strike="noStrike"/>
          </a:p>
        </p:txBody>
      </p:sp>
      <p:sp>
        <p:nvSpPr>
          <p:cNvPr id="213" name="Google Shape;213;p23"/>
          <p:cNvSpPr/>
          <p:nvPr/>
        </p:nvSpPr>
        <p:spPr>
          <a:xfrm>
            <a:off x="678894" y="5051422"/>
            <a:ext cx="7086900" cy="3102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500"/>
              <a:buFont typeface="Inter"/>
              <a:buChar char="•"/>
            </a:pPr>
            <a:r>
              <a:rPr b="0" i="0" lang="en-US" sz="1500" u="none" cap="none" strike="noStrike">
                <a:solidFill>
                  <a:srgbClr val="272525"/>
                </a:solidFill>
                <a:latin typeface="Inter"/>
                <a:ea typeface="Inter"/>
                <a:cs typeface="Inter"/>
                <a:sym typeface="Inter"/>
              </a:rPr>
              <a:t>50 layers deep without vanishing gradients</a:t>
            </a:r>
            <a:endParaRPr b="0" i="0" sz="1500" u="none" cap="none" strike="noStrike"/>
          </a:p>
        </p:txBody>
      </p:sp>
      <p:sp>
        <p:nvSpPr>
          <p:cNvPr id="214" name="Google Shape;214;p23"/>
          <p:cNvSpPr/>
          <p:nvPr/>
        </p:nvSpPr>
        <p:spPr>
          <a:xfrm>
            <a:off x="678894" y="5429564"/>
            <a:ext cx="7086900" cy="3102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500"/>
              <a:buFont typeface="Inter"/>
              <a:buChar char="•"/>
            </a:pPr>
            <a:r>
              <a:rPr b="0" i="0" lang="en-US" sz="1500" u="none" cap="none" strike="noStrike">
                <a:solidFill>
                  <a:srgbClr val="272525"/>
                </a:solidFill>
                <a:latin typeface="Inter"/>
                <a:ea typeface="Inter"/>
                <a:cs typeface="Inter"/>
                <a:sym typeface="Inter"/>
              </a:rPr>
              <a:t>Transfer learning from ImageNet accelerated convergence</a:t>
            </a:r>
            <a:endParaRPr b="0" i="0" sz="1500" u="none" cap="none" strike="noStrike"/>
          </a:p>
        </p:txBody>
      </p:sp>
      <p:pic>
        <p:nvPicPr>
          <p:cNvPr descr="preencoded.png" id="215" name="Google Shape;215;p23"/>
          <p:cNvPicPr preferRelativeResize="0"/>
          <p:nvPr/>
        </p:nvPicPr>
        <p:blipFill rotWithShape="1">
          <a:blip r:embed="rId3">
            <a:alphaModFix/>
          </a:blip>
          <a:srcRect b="0" l="0" r="0" t="0"/>
          <a:stretch/>
        </p:blipFill>
        <p:spPr>
          <a:xfrm>
            <a:off x="8246626" y="1722239"/>
            <a:ext cx="5712381" cy="57123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p:nvPr/>
        </p:nvSpPr>
        <p:spPr>
          <a:xfrm>
            <a:off x="793790" y="652224"/>
            <a:ext cx="5899190" cy="48375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000000"/>
              </a:buClr>
              <a:buSzPts val="3000"/>
              <a:buFont typeface="Petrona"/>
              <a:buNone/>
            </a:pPr>
            <a:r>
              <a:rPr b="1" i="0" lang="en-US" sz="3000" u="none" cap="none" strike="noStrike">
                <a:solidFill>
                  <a:srgbClr val="000000"/>
                </a:solidFill>
                <a:latin typeface="Petrona"/>
                <a:ea typeface="Petrona"/>
                <a:cs typeface="Petrona"/>
                <a:sym typeface="Petrona"/>
              </a:rPr>
              <a:t>Quality Assessment </a:t>
            </a:r>
            <a:endParaRPr b="0" i="0" sz="3000" u="none" cap="none" strike="noStrike"/>
          </a:p>
        </p:txBody>
      </p:sp>
      <p:sp>
        <p:nvSpPr>
          <p:cNvPr id="222" name="Google Shape;222;p24"/>
          <p:cNvSpPr/>
          <p:nvPr/>
        </p:nvSpPr>
        <p:spPr>
          <a:xfrm>
            <a:off x="793790" y="1430774"/>
            <a:ext cx="13042821"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t/>
            </a:r>
            <a:endParaRPr b="0" i="0" sz="1150" u="none" cap="none" strike="noStrike"/>
          </a:p>
        </p:txBody>
      </p:sp>
      <p:sp>
        <p:nvSpPr>
          <p:cNvPr id="223" name="Google Shape;223;p24"/>
          <p:cNvSpPr/>
          <p:nvPr/>
        </p:nvSpPr>
        <p:spPr>
          <a:xfrm>
            <a:off x="793790" y="1832372"/>
            <a:ext cx="4249341" cy="2261116"/>
          </a:xfrm>
          <a:prstGeom prst="roundRect">
            <a:avLst>
              <a:gd fmla="val 273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948809" y="1987391"/>
            <a:ext cx="442198" cy="442198"/>
          </a:xfrm>
          <a:prstGeom prst="roundRect">
            <a:avLst>
              <a:gd fmla="val 20676452"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5" name="Google Shape;225;p24"/>
          <p:cNvPicPr preferRelativeResize="0"/>
          <p:nvPr/>
        </p:nvPicPr>
        <p:blipFill rotWithShape="1">
          <a:blip r:embed="rId3">
            <a:alphaModFix/>
          </a:blip>
          <a:srcRect b="0" l="0" r="0" t="0"/>
          <a:stretch/>
        </p:blipFill>
        <p:spPr>
          <a:xfrm>
            <a:off x="1070372" y="2084070"/>
            <a:ext cx="198953" cy="248722"/>
          </a:xfrm>
          <a:prstGeom prst="rect">
            <a:avLst/>
          </a:prstGeom>
          <a:noFill/>
          <a:ln>
            <a:noFill/>
          </a:ln>
        </p:spPr>
      </p:pic>
      <p:sp>
        <p:nvSpPr>
          <p:cNvPr id="226" name="Google Shape;226;p24"/>
          <p:cNvSpPr/>
          <p:nvPr/>
        </p:nvSpPr>
        <p:spPr>
          <a:xfrm>
            <a:off x="948809" y="2576989"/>
            <a:ext cx="1935123" cy="241816"/>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1500"/>
              <a:buFont typeface="Petrona"/>
              <a:buNone/>
            </a:pPr>
            <a:r>
              <a:rPr b="1" i="0" lang="en-US" sz="1500" u="none" cap="none" strike="noStrike">
                <a:solidFill>
                  <a:srgbClr val="272525"/>
                </a:solidFill>
                <a:latin typeface="Petrona"/>
                <a:ea typeface="Petrona"/>
                <a:cs typeface="Petrona"/>
                <a:sym typeface="Petrona"/>
              </a:rPr>
              <a:t>Eye Clarity (E)</a:t>
            </a:r>
            <a:endParaRPr b="0" i="0" sz="1500" u="none" cap="none" strike="noStrike"/>
          </a:p>
        </p:txBody>
      </p:sp>
      <p:sp>
        <p:nvSpPr>
          <p:cNvPr id="227" name="Google Shape;227;p24"/>
          <p:cNvSpPr/>
          <p:nvPr/>
        </p:nvSpPr>
        <p:spPr>
          <a:xfrm>
            <a:off x="948809" y="2907149"/>
            <a:ext cx="3939302"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Weight: 0.3</a:t>
            </a:r>
            <a:endParaRPr b="0" i="0" sz="1150" u="none" cap="none" strike="noStrike"/>
          </a:p>
        </p:txBody>
      </p:sp>
      <p:sp>
        <p:nvSpPr>
          <p:cNvPr id="228" name="Google Shape;228;p24"/>
          <p:cNvSpPr/>
          <p:nvPr/>
        </p:nvSpPr>
        <p:spPr>
          <a:xfrm>
            <a:off x="948809" y="3231237"/>
            <a:ext cx="3939302" cy="70723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Measures corneal transparency and pupil definition. Fresh fish have clear, bright eyes; degraded fish show cloudiness.</a:t>
            </a:r>
            <a:endParaRPr b="0" i="0" sz="1150" u="none" cap="none" strike="noStrike"/>
          </a:p>
        </p:txBody>
      </p:sp>
      <p:sp>
        <p:nvSpPr>
          <p:cNvPr id="229" name="Google Shape;229;p24"/>
          <p:cNvSpPr/>
          <p:nvPr/>
        </p:nvSpPr>
        <p:spPr>
          <a:xfrm>
            <a:off x="5190530" y="1832372"/>
            <a:ext cx="4249341" cy="2261116"/>
          </a:xfrm>
          <a:prstGeom prst="roundRect">
            <a:avLst>
              <a:gd fmla="val 273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5345549" y="1987391"/>
            <a:ext cx="442198" cy="442198"/>
          </a:xfrm>
          <a:prstGeom prst="roundRect">
            <a:avLst>
              <a:gd fmla="val 20676452"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1" name="Google Shape;231;p24"/>
          <p:cNvPicPr preferRelativeResize="0"/>
          <p:nvPr/>
        </p:nvPicPr>
        <p:blipFill rotWithShape="1">
          <a:blip r:embed="rId4">
            <a:alphaModFix/>
          </a:blip>
          <a:srcRect b="0" l="0" r="0" t="0"/>
          <a:stretch/>
        </p:blipFill>
        <p:spPr>
          <a:xfrm>
            <a:off x="5467112" y="2084070"/>
            <a:ext cx="198953" cy="248722"/>
          </a:xfrm>
          <a:prstGeom prst="rect">
            <a:avLst/>
          </a:prstGeom>
          <a:noFill/>
          <a:ln>
            <a:noFill/>
          </a:ln>
        </p:spPr>
      </p:pic>
      <p:sp>
        <p:nvSpPr>
          <p:cNvPr id="232" name="Google Shape;232;p24"/>
          <p:cNvSpPr/>
          <p:nvPr/>
        </p:nvSpPr>
        <p:spPr>
          <a:xfrm>
            <a:off x="5345549" y="2576989"/>
            <a:ext cx="1935123" cy="241816"/>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1500"/>
              <a:buFont typeface="Petrona"/>
              <a:buNone/>
            </a:pPr>
            <a:r>
              <a:rPr b="1" i="0" lang="en-US" sz="1500" u="none" cap="none" strike="noStrike">
                <a:solidFill>
                  <a:srgbClr val="272525"/>
                </a:solidFill>
                <a:latin typeface="Petrona"/>
                <a:ea typeface="Petrona"/>
                <a:cs typeface="Petrona"/>
                <a:sym typeface="Petrona"/>
              </a:rPr>
              <a:t>Gill Color (G)</a:t>
            </a:r>
            <a:endParaRPr b="0" i="0" sz="1500" u="none" cap="none" strike="noStrike"/>
          </a:p>
        </p:txBody>
      </p:sp>
      <p:sp>
        <p:nvSpPr>
          <p:cNvPr id="233" name="Google Shape;233;p24"/>
          <p:cNvSpPr/>
          <p:nvPr/>
        </p:nvSpPr>
        <p:spPr>
          <a:xfrm>
            <a:off x="5345549" y="2907149"/>
            <a:ext cx="3939302"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Weight: 0.3</a:t>
            </a:r>
            <a:endParaRPr b="0" i="0" sz="1150" u="none" cap="none" strike="noStrike"/>
          </a:p>
        </p:txBody>
      </p:sp>
      <p:sp>
        <p:nvSpPr>
          <p:cNvPr id="234" name="Google Shape;234;p24"/>
          <p:cNvSpPr/>
          <p:nvPr/>
        </p:nvSpPr>
        <p:spPr>
          <a:xfrm>
            <a:off x="5345549" y="3231237"/>
            <a:ext cx="3939302"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Analyzes red pigmentation and tissue integrity. Bright red indicates freshness; brown indicates oxidation.</a:t>
            </a:r>
            <a:endParaRPr b="0" i="0" sz="1150" u="none" cap="none" strike="noStrike"/>
          </a:p>
        </p:txBody>
      </p:sp>
      <p:sp>
        <p:nvSpPr>
          <p:cNvPr id="235" name="Google Shape;235;p24"/>
          <p:cNvSpPr/>
          <p:nvPr/>
        </p:nvSpPr>
        <p:spPr>
          <a:xfrm>
            <a:off x="9587270" y="1832372"/>
            <a:ext cx="4249341" cy="2261116"/>
          </a:xfrm>
          <a:prstGeom prst="roundRect">
            <a:avLst>
              <a:gd fmla="val 273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9742289" y="1987391"/>
            <a:ext cx="442198" cy="442198"/>
          </a:xfrm>
          <a:prstGeom prst="roundRect">
            <a:avLst>
              <a:gd fmla="val 20676452"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7" name="Google Shape;237;p24"/>
          <p:cNvPicPr preferRelativeResize="0"/>
          <p:nvPr/>
        </p:nvPicPr>
        <p:blipFill rotWithShape="1">
          <a:blip r:embed="rId5">
            <a:alphaModFix/>
          </a:blip>
          <a:srcRect b="0" l="0" r="0" t="0"/>
          <a:stretch/>
        </p:blipFill>
        <p:spPr>
          <a:xfrm>
            <a:off x="9863852" y="2084070"/>
            <a:ext cx="198953" cy="248722"/>
          </a:xfrm>
          <a:prstGeom prst="rect">
            <a:avLst/>
          </a:prstGeom>
          <a:noFill/>
          <a:ln>
            <a:noFill/>
          </a:ln>
        </p:spPr>
      </p:pic>
      <p:sp>
        <p:nvSpPr>
          <p:cNvPr id="238" name="Google Shape;238;p24"/>
          <p:cNvSpPr/>
          <p:nvPr/>
        </p:nvSpPr>
        <p:spPr>
          <a:xfrm>
            <a:off x="9742289" y="2576989"/>
            <a:ext cx="1935123" cy="241816"/>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1500"/>
              <a:buFont typeface="Petrona"/>
              <a:buNone/>
            </a:pPr>
            <a:r>
              <a:rPr b="1" i="0" lang="en-US" sz="1500" u="none" cap="none" strike="noStrike">
                <a:solidFill>
                  <a:srgbClr val="272525"/>
                </a:solidFill>
                <a:latin typeface="Petrona"/>
                <a:ea typeface="Petrona"/>
                <a:cs typeface="Petrona"/>
                <a:sym typeface="Petrona"/>
              </a:rPr>
              <a:t>Skin Condition (S)</a:t>
            </a:r>
            <a:endParaRPr b="0" i="0" sz="1500" u="none" cap="none" strike="noStrike"/>
          </a:p>
        </p:txBody>
      </p:sp>
      <p:sp>
        <p:nvSpPr>
          <p:cNvPr id="239" name="Google Shape;239;p24"/>
          <p:cNvSpPr/>
          <p:nvPr/>
        </p:nvSpPr>
        <p:spPr>
          <a:xfrm>
            <a:off x="9742289" y="2907149"/>
            <a:ext cx="3939302"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Weight: 0.4</a:t>
            </a:r>
            <a:endParaRPr b="0" i="0" sz="1150" u="none" cap="none" strike="noStrike"/>
          </a:p>
        </p:txBody>
      </p:sp>
      <p:sp>
        <p:nvSpPr>
          <p:cNvPr id="240" name="Google Shape;240;p24"/>
          <p:cNvSpPr/>
          <p:nvPr/>
        </p:nvSpPr>
        <p:spPr>
          <a:xfrm>
            <a:off x="9742289" y="3231237"/>
            <a:ext cx="3939302"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Evaluates mucus layer, scale adherence, and texture. Accounts for species-specific variations in appearance.</a:t>
            </a:r>
            <a:endParaRPr b="0" i="0" sz="1150" u="none" cap="none" strike="noStrike"/>
          </a:p>
        </p:txBody>
      </p:sp>
      <p:sp>
        <p:nvSpPr>
          <p:cNvPr id="241" name="Google Shape;241;p24"/>
          <p:cNvSpPr/>
          <p:nvPr/>
        </p:nvSpPr>
        <p:spPr>
          <a:xfrm>
            <a:off x="793790" y="4332992"/>
            <a:ext cx="13042821" cy="25956"/>
          </a:xfrm>
          <a:prstGeom prst="rect">
            <a:avLst/>
          </a:prstGeom>
          <a:solidFill>
            <a:srgbClr val="272525">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793790" y="4579977"/>
            <a:ext cx="2322076" cy="29015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800"/>
              <a:buFont typeface="Petrona"/>
              <a:buNone/>
            </a:pPr>
            <a:r>
              <a:rPr b="1" i="0" lang="en-US" sz="1800" u="none" cap="none" strike="noStrike">
                <a:solidFill>
                  <a:srgbClr val="000000"/>
                </a:solidFill>
                <a:latin typeface="Petrona"/>
                <a:ea typeface="Petrona"/>
                <a:cs typeface="Petrona"/>
                <a:sym typeface="Petrona"/>
              </a:rPr>
              <a:t>The Quality Formula</a:t>
            </a:r>
            <a:endParaRPr b="0" i="0" sz="1800" u="none" cap="none" strike="noStrike"/>
          </a:p>
        </p:txBody>
      </p:sp>
      <p:sp>
        <p:nvSpPr>
          <p:cNvPr id="243" name="Google Shape;243;p24"/>
          <p:cNvSpPr/>
          <p:nvPr/>
        </p:nvSpPr>
        <p:spPr>
          <a:xfrm>
            <a:off x="793790" y="5091232"/>
            <a:ext cx="13042821" cy="256103"/>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SzPts val="1300"/>
              <a:buFont typeface="Arial"/>
              <a:buNone/>
            </a:pPr>
            <a:r>
              <a:t/>
            </a:r>
            <a:endParaRPr b="0" i="0" sz="1300" u="none" cap="none" strike="noStrike"/>
          </a:p>
        </p:txBody>
      </p:sp>
      <p:pic>
        <p:nvPicPr>
          <p:cNvPr descr="preencoded.png" id="244" name="Google Shape;244;p24"/>
          <p:cNvPicPr preferRelativeResize="0"/>
          <p:nvPr/>
        </p:nvPicPr>
        <p:blipFill rotWithShape="1">
          <a:blip r:embed="rId6">
            <a:alphaModFix/>
          </a:blip>
          <a:srcRect b="0" l="0" r="0" t="0"/>
          <a:stretch/>
        </p:blipFill>
        <p:spPr>
          <a:xfrm>
            <a:off x="793790" y="5091232"/>
            <a:ext cx="13042821" cy="256103"/>
          </a:xfrm>
          <a:prstGeom prst="rect">
            <a:avLst/>
          </a:prstGeom>
          <a:noFill/>
          <a:ln>
            <a:noFill/>
          </a:ln>
        </p:spPr>
      </p:pic>
      <p:sp>
        <p:nvSpPr>
          <p:cNvPr id="245" name="Google Shape;245;p24"/>
          <p:cNvSpPr/>
          <p:nvPr/>
        </p:nvSpPr>
        <p:spPr>
          <a:xfrm>
            <a:off x="1096048" y="5683650"/>
            <a:ext cx="42495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where E, G, S ∈ [0, 100]. Skin condition receives </a:t>
            </a:r>
            <a:r>
              <a:rPr lang="en-US" sz="1150">
                <a:solidFill>
                  <a:srgbClr val="272525"/>
                </a:solidFill>
                <a:latin typeface="Inter"/>
                <a:ea typeface="Inter"/>
                <a:cs typeface="Inter"/>
                <a:sym typeface="Inter"/>
              </a:rPr>
              <a:t>the highest</a:t>
            </a:r>
            <a:r>
              <a:rPr b="0" i="0" lang="en-US" sz="1150" u="none" cap="none" strike="noStrike">
                <a:solidFill>
                  <a:srgbClr val="272525"/>
                </a:solidFill>
                <a:latin typeface="Inter"/>
                <a:ea typeface="Inter"/>
                <a:cs typeface="Inter"/>
                <a:sym typeface="Inter"/>
              </a:rPr>
              <a:t> weight (0.4) due to its superior predictive power for overall freshness.</a:t>
            </a:r>
            <a:endParaRPr b="0" i="0" sz="1150" u="none" cap="none" strike="noStrike"/>
          </a:p>
        </p:txBody>
      </p:sp>
      <p:sp>
        <p:nvSpPr>
          <p:cNvPr id="246" name="Google Shape;246;p24"/>
          <p:cNvSpPr/>
          <p:nvPr/>
        </p:nvSpPr>
        <p:spPr>
          <a:xfrm>
            <a:off x="5395454" y="6510503"/>
            <a:ext cx="2127300" cy="2418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000000"/>
              </a:buClr>
              <a:buSzPts val="1500"/>
              <a:buFont typeface="Petrona"/>
              <a:buNone/>
            </a:pPr>
            <a:r>
              <a:rPr b="1" i="0" lang="en-US" sz="1500" u="none" cap="none" strike="noStrike">
                <a:solidFill>
                  <a:srgbClr val="000000"/>
                </a:solidFill>
                <a:latin typeface="Petrona"/>
                <a:ea typeface="Petrona"/>
                <a:cs typeface="Petrona"/>
                <a:sym typeface="Petrona"/>
              </a:rPr>
              <a:t>Market Impact Example</a:t>
            </a:r>
            <a:endParaRPr b="0" i="0" sz="1500" u="none" cap="none" strike="noStrike"/>
          </a:p>
        </p:txBody>
      </p:sp>
      <p:sp>
        <p:nvSpPr>
          <p:cNvPr id="247" name="Google Shape;247;p24"/>
          <p:cNvSpPr/>
          <p:nvPr/>
        </p:nvSpPr>
        <p:spPr>
          <a:xfrm>
            <a:off x="5395442" y="6865568"/>
            <a:ext cx="63417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1" i="0" lang="en-US" sz="1150" u="none" cap="none" strike="noStrike">
                <a:solidFill>
                  <a:srgbClr val="272525"/>
                </a:solidFill>
                <a:latin typeface="Inter"/>
                <a:ea typeface="Inter"/>
                <a:cs typeface="Inter"/>
                <a:sym typeface="Inter"/>
              </a:rPr>
              <a:t>Sea Bass:</a:t>
            </a:r>
            <a:r>
              <a:rPr b="0" i="0" lang="en-US" sz="1150" u="none" cap="none" strike="noStrike">
                <a:solidFill>
                  <a:srgbClr val="272525"/>
                </a:solidFill>
                <a:latin typeface="Inter"/>
                <a:ea typeface="Inter"/>
                <a:cs typeface="Inter"/>
                <a:sym typeface="Inter"/>
              </a:rPr>
              <a:t> Standard $24/lb → Sushi-Grade $76.20/lb</a:t>
            </a:r>
            <a:endParaRPr b="0" i="0" sz="1150" u="none" cap="none" strike="noStrike"/>
          </a:p>
        </p:txBody>
      </p:sp>
      <p:sp>
        <p:nvSpPr>
          <p:cNvPr id="248" name="Google Shape;248;p24"/>
          <p:cNvSpPr/>
          <p:nvPr/>
        </p:nvSpPr>
        <p:spPr>
          <a:xfrm>
            <a:off x="5395442" y="7053673"/>
            <a:ext cx="63417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27% premium for top-grade classification</a:t>
            </a:r>
            <a:endParaRPr b="0" i="0" sz="1150" u="none" cap="none" strike="noStrike"/>
          </a:p>
        </p:txBody>
      </p:sp>
      <p:sp>
        <p:nvSpPr>
          <p:cNvPr id="249" name="Google Shape;249;p24"/>
          <p:cNvSpPr/>
          <p:nvPr/>
        </p:nvSpPr>
        <p:spPr>
          <a:xfrm>
            <a:off x="5395451" y="7295650"/>
            <a:ext cx="5025300" cy="2358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Storage: 0-2°C </a:t>
            </a:r>
            <a:r>
              <a:rPr lang="en-US" sz="1150">
                <a:solidFill>
                  <a:srgbClr val="272525"/>
                </a:solidFill>
                <a:latin typeface="Inter"/>
                <a:ea typeface="Inter"/>
                <a:cs typeface="Inter"/>
                <a:sym typeface="Inter"/>
              </a:rPr>
              <a:t>(24 hr)</a:t>
            </a:r>
            <a:r>
              <a:rPr b="0" i="0" lang="en-US" sz="1150" u="none" cap="none" strike="noStrike">
                <a:solidFill>
                  <a:srgbClr val="272525"/>
                </a:solidFill>
                <a:latin typeface="Inter"/>
                <a:ea typeface="Inter"/>
                <a:cs typeface="Inter"/>
                <a:sym typeface="Inter"/>
              </a:rPr>
              <a:t> vs 4°C </a:t>
            </a:r>
            <a:r>
              <a:rPr lang="en-US" sz="1150">
                <a:solidFill>
                  <a:srgbClr val="272525"/>
                </a:solidFill>
                <a:latin typeface="Inter"/>
                <a:ea typeface="Inter"/>
                <a:cs typeface="Inter"/>
                <a:sym typeface="Inter"/>
              </a:rPr>
              <a:t>(72 hr)</a:t>
            </a:r>
            <a:endParaRPr b="0" i="0" sz="115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p:nvPr/>
        </p:nvSpPr>
        <p:spPr>
          <a:xfrm>
            <a:off x="793790" y="629603"/>
            <a:ext cx="6127552" cy="558165"/>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000000"/>
              </a:buClr>
              <a:buSzPts val="3500"/>
              <a:buFont typeface="Petrona"/>
              <a:buNone/>
            </a:pPr>
            <a:r>
              <a:rPr b="1" i="0" lang="en-US" sz="3500" u="none" cap="none" strike="noStrike">
                <a:solidFill>
                  <a:srgbClr val="000000"/>
                </a:solidFill>
                <a:latin typeface="Petrona"/>
                <a:ea typeface="Petrona"/>
                <a:cs typeface="Petrona"/>
                <a:sym typeface="Petrona"/>
              </a:rPr>
              <a:t>Loss Function &amp; Optimization</a:t>
            </a:r>
            <a:endParaRPr b="0" i="0" sz="3500" u="none" cap="none" strike="noStrike"/>
          </a:p>
        </p:txBody>
      </p:sp>
      <p:sp>
        <p:nvSpPr>
          <p:cNvPr id="256" name="Google Shape;256;p25"/>
          <p:cNvSpPr/>
          <p:nvPr/>
        </p:nvSpPr>
        <p:spPr>
          <a:xfrm>
            <a:off x="793790" y="1612940"/>
            <a:ext cx="3221117"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000000"/>
              </a:buClr>
              <a:buSzPts val="2100"/>
              <a:buFont typeface="Petrona"/>
              <a:buNone/>
            </a:pPr>
            <a:r>
              <a:rPr b="1" i="0" lang="en-US" sz="2100" u="none" cap="none" strike="noStrike">
                <a:solidFill>
                  <a:srgbClr val="000000"/>
                </a:solidFill>
                <a:latin typeface="Petrona"/>
                <a:ea typeface="Petrona"/>
                <a:cs typeface="Petrona"/>
                <a:sym typeface="Petrona"/>
              </a:rPr>
              <a:t>Categorical Cross-Entropy</a:t>
            </a:r>
            <a:endParaRPr b="0" i="0" sz="2100" u="none" cap="none" strike="noStrike"/>
          </a:p>
        </p:txBody>
      </p:sp>
      <p:sp>
        <p:nvSpPr>
          <p:cNvPr id="257" name="Google Shape;257;p25"/>
          <p:cNvSpPr/>
          <p:nvPr/>
        </p:nvSpPr>
        <p:spPr>
          <a:xfrm>
            <a:off x="793790" y="2163008"/>
            <a:ext cx="6313884" cy="71925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500"/>
              <a:buFont typeface="Arial"/>
              <a:buNone/>
            </a:pPr>
            <a:r>
              <a:t/>
            </a:r>
            <a:endParaRPr b="0" i="0" sz="1500" u="none" cap="none" strike="noStrike"/>
          </a:p>
        </p:txBody>
      </p:sp>
      <p:pic>
        <p:nvPicPr>
          <p:cNvPr descr="preencoded.png" id="258" name="Google Shape;258;p25"/>
          <p:cNvPicPr preferRelativeResize="0"/>
          <p:nvPr/>
        </p:nvPicPr>
        <p:blipFill rotWithShape="1">
          <a:blip r:embed="rId3">
            <a:alphaModFix/>
          </a:blip>
          <a:srcRect b="0" l="0" r="0" t="0"/>
          <a:stretch/>
        </p:blipFill>
        <p:spPr>
          <a:xfrm>
            <a:off x="793790" y="2163008"/>
            <a:ext cx="6313884" cy="719257"/>
          </a:xfrm>
          <a:prstGeom prst="rect">
            <a:avLst/>
          </a:prstGeom>
          <a:noFill/>
          <a:ln>
            <a:noFill/>
          </a:ln>
        </p:spPr>
      </p:pic>
      <p:sp>
        <p:nvSpPr>
          <p:cNvPr id="259" name="Google Shape;259;p25"/>
          <p:cNvSpPr/>
          <p:nvPr/>
        </p:nvSpPr>
        <p:spPr>
          <a:xfrm>
            <a:off x="793800" y="3097525"/>
            <a:ext cx="6497400" cy="5445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where C = 8 fish species, </a:t>
            </a:r>
            <a:endParaRPr b="0" i="0" sz="1300" u="none" cap="none" strike="noStrike">
              <a:solidFill>
                <a:srgbClr val="272525"/>
              </a:solidFill>
              <a:latin typeface="Inter"/>
              <a:ea typeface="Inter"/>
              <a:cs typeface="Inter"/>
              <a:sym typeface="Inter"/>
            </a:endParaRPr>
          </a:p>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yi = true one-hot label, </a:t>
            </a:r>
            <a:endParaRPr b="0" i="0" sz="1300" u="none" cap="none" strike="noStrike">
              <a:solidFill>
                <a:srgbClr val="272525"/>
              </a:solidFill>
              <a:latin typeface="Inter"/>
              <a:ea typeface="Inter"/>
              <a:cs typeface="Inter"/>
              <a:sym typeface="Inter"/>
            </a:endParaRPr>
          </a:p>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ŷi = softmax predicted probability</a:t>
            </a:r>
            <a:endParaRPr b="0" i="0" sz="1300" u="none" cap="none" strike="noStrike"/>
          </a:p>
        </p:txBody>
      </p:sp>
      <p:sp>
        <p:nvSpPr>
          <p:cNvPr id="260" name="Google Shape;260;p25"/>
          <p:cNvSpPr/>
          <p:nvPr/>
        </p:nvSpPr>
        <p:spPr>
          <a:xfrm>
            <a:off x="793800" y="4075100"/>
            <a:ext cx="11656800" cy="2790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This loss function naturally handles multi-class classification and provides strong gradient signals for misclassified examples.</a:t>
            </a:r>
            <a:endParaRPr b="0" i="0" sz="1300" u="none" cap="none" strike="noStrike"/>
          </a:p>
        </p:txBody>
      </p:sp>
      <p:sp>
        <p:nvSpPr>
          <p:cNvPr id="261" name="Google Shape;261;p25"/>
          <p:cNvSpPr/>
          <p:nvPr/>
        </p:nvSpPr>
        <p:spPr>
          <a:xfrm>
            <a:off x="7107671" y="1424140"/>
            <a:ext cx="3822000" cy="3348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000000"/>
              </a:buClr>
              <a:buSzPts val="2100"/>
              <a:buFont typeface="Petrona"/>
              <a:buNone/>
            </a:pPr>
            <a:r>
              <a:rPr b="1" i="0" lang="en-US" sz="2100" u="none" cap="none" strike="noStrike">
                <a:solidFill>
                  <a:srgbClr val="000000"/>
                </a:solidFill>
                <a:latin typeface="Petrona"/>
                <a:ea typeface="Petrona"/>
                <a:cs typeface="Petrona"/>
                <a:sym typeface="Petrona"/>
              </a:rPr>
              <a:t>Adam Optimizer Configuration</a:t>
            </a:r>
            <a:endParaRPr b="0" i="0" sz="2100" u="none" cap="none" strike="noStrike"/>
          </a:p>
        </p:txBody>
      </p:sp>
      <p:sp>
        <p:nvSpPr>
          <p:cNvPr id="262" name="Google Shape;262;p25"/>
          <p:cNvSpPr/>
          <p:nvPr/>
        </p:nvSpPr>
        <p:spPr>
          <a:xfrm>
            <a:off x="7530346" y="1890815"/>
            <a:ext cx="6313800" cy="2721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1" i="0" lang="en-US" sz="1300" u="none" cap="none" strike="noStrike">
                <a:solidFill>
                  <a:srgbClr val="272525"/>
                </a:solidFill>
                <a:latin typeface="Inter"/>
                <a:ea typeface="Inter"/>
                <a:cs typeface="Inter"/>
                <a:sym typeface="Inter"/>
              </a:rPr>
              <a:t>Learning rate α:</a:t>
            </a:r>
            <a:r>
              <a:rPr b="0" i="0" lang="en-US" sz="1300" u="none" cap="none" strike="noStrike">
                <a:solidFill>
                  <a:srgbClr val="272525"/>
                </a:solidFill>
                <a:latin typeface="Inter"/>
                <a:ea typeface="Inter"/>
                <a:cs typeface="Inter"/>
                <a:sym typeface="Inter"/>
              </a:rPr>
              <a:t> 0.001</a:t>
            </a:r>
            <a:endParaRPr b="0" i="0" sz="1300" u="none" cap="none" strike="noStrike"/>
          </a:p>
        </p:txBody>
      </p:sp>
      <p:sp>
        <p:nvSpPr>
          <p:cNvPr id="263" name="Google Shape;263;p25"/>
          <p:cNvSpPr/>
          <p:nvPr/>
        </p:nvSpPr>
        <p:spPr>
          <a:xfrm>
            <a:off x="7530346" y="2222673"/>
            <a:ext cx="6313800" cy="2721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1" i="0" lang="en-US" sz="1300" u="none" cap="none" strike="noStrike">
                <a:solidFill>
                  <a:srgbClr val="272525"/>
                </a:solidFill>
                <a:latin typeface="Inter"/>
                <a:ea typeface="Inter"/>
                <a:cs typeface="Inter"/>
                <a:sym typeface="Inter"/>
              </a:rPr>
              <a:t>Momentum β₁:</a:t>
            </a:r>
            <a:r>
              <a:rPr b="0" i="0" lang="en-US" sz="1300" u="none" cap="none" strike="noStrike">
                <a:solidFill>
                  <a:srgbClr val="272525"/>
                </a:solidFill>
                <a:latin typeface="Inter"/>
                <a:ea typeface="Inter"/>
                <a:cs typeface="Inter"/>
                <a:sym typeface="Inter"/>
              </a:rPr>
              <a:t> 0.9</a:t>
            </a:r>
            <a:endParaRPr b="0" i="0" sz="1300" u="none" cap="none" strike="noStrike"/>
          </a:p>
        </p:txBody>
      </p:sp>
      <p:sp>
        <p:nvSpPr>
          <p:cNvPr id="264" name="Google Shape;264;p25"/>
          <p:cNvSpPr/>
          <p:nvPr/>
        </p:nvSpPr>
        <p:spPr>
          <a:xfrm>
            <a:off x="7530346" y="2501831"/>
            <a:ext cx="6313800" cy="2721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1" i="0" lang="en-US" sz="1300" u="none" cap="none" strike="noStrike">
                <a:solidFill>
                  <a:srgbClr val="272525"/>
                </a:solidFill>
                <a:latin typeface="Inter"/>
                <a:ea typeface="Inter"/>
                <a:cs typeface="Inter"/>
                <a:sym typeface="Inter"/>
              </a:rPr>
              <a:t>RMSprop β₂:</a:t>
            </a:r>
            <a:r>
              <a:rPr b="0" i="0" lang="en-US" sz="1300" u="none" cap="none" strike="noStrike">
                <a:solidFill>
                  <a:srgbClr val="272525"/>
                </a:solidFill>
                <a:latin typeface="Inter"/>
                <a:ea typeface="Inter"/>
                <a:cs typeface="Inter"/>
                <a:sym typeface="Inter"/>
              </a:rPr>
              <a:t> 0.999</a:t>
            </a:r>
            <a:endParaRPr b="0" i="0" sz="1300" u="none" cap="none" strike="noStrike"/>
          </a:p>
        </p:txBody>
      </p:sp>
      <p:sp>
        <p:nvSpPr>
          <p:cNvPr id="265" name="Google Shape;265;p25"/>
          <p:cNvSpPr/>
          <p:nvPr/>
        </p:nvSpPr>
        <p:spPr>
          <a:xfrm>
            <a:off x="7530346" y="2780964"/>
            <a:ext cx="6313800" cy="2721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1" i="0" lang="en-US" sz="1300" u="none" cap="none" strike="noStrike">
                <a:solidFill>
                  <a:srgbClr val="272525"/>
                </a:solidFill>
                <a:latin typeface="Inter"/>
                <a:ea typeface="Inter"/>
                <a:cs typeface="Inter"/>
                <a:sym typeface="Inter"/>
              </a:rPr>
              <a:t>Epsilon ε:</a:t>
            </a:r>
            <a:r>
              <a:rPr b="0" i="0" lang="en-US" sz="1300" u="none" cap="none" strike="noStrike">
                <a:solidFill>
                  <a:srgbClr val="272525"/>
                </a:solidFill>
                <a:latin typeface="Inter"/>
                <a:ea typeface="Inter"/>
                <a:cs typeface="Inter"/>
                <a:sym typeface="Inter"/>
              </a:rPr>
              <a:t> 10⁻⁸</a:t>
            </a:r>
            <a:endParaRPr b="0" i="0" sz="1300" u="none" cap="none" strike="noStrike"/>
          </a:p>
        </p:txBody>
      </p:sp>
      <p:sp>
        <p:nvSpPr>
          <p:cNvPr id="266" name="Google Shape;266;p25"/>
          <p:cNvSpPr/>
          <p:nvPr/>
        </p:nvSpPr>
        <p:spPr>
          <a:xfrm>
            <a:off x="7212846" y="3148899"/>
            <a:ext cx="6313800" cy="2721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Adam combines momentum and adaptive learning </a:t>
            </a:r>
            <a:r>
              <a:rPr lang="en-US" sz="1300">
                <a:solidFill>
                  <a:srgbClr val="272525"/>
                </a:solidFill>
                <a:latin typeface="Inter"/>
                <a:ea typeface="Inter"/>
                <a:cs typeface="Inter"/>
                <a:sym typeface="Inter"/>
              </a:rPr>
              <a:t>rates: </a:t>
            </a:r>
            <a:r>
              <a:rPr b="1" i="0" lang="en-US" sz="1300" u="none" cap="none" strike="noStrike">
                <a:solidFill>
                  <a:srgbClr val="272525"/>
                </a:solidFill>
                <a:latin typeface="Inter"/>
                <a:ea typeface="Inter"/>
                <a:cs typeface="Inter"/>
                <a:sym typeface="Inter"/>
              </a:rPr>
              <a:t>mt = β₁mt-1 + (1-β₁)gt</a:t>
            </a:r>
            <a:endParaRPr b="1" i="0" sz="1300" u="none" cap="none" strike="noStrike"/>
          </a:p>
        </p:txBody>
      </p:sp>
      <p:sp>
        <p:nvSpPr>
          <p:cNvPr id="267" name="Google Shape;267;p25"/>
          <p:cNvSpPr/>
          <p:nvPr/>
        </p:nvSpPr>
        <p:spPr>
          <a:xfrm>
            <a:off x="793790" y="4768597"/>
            <a:ext cx="13042821" cy="28813"/>
          </a:xfrm>
          <a:prstGeom prst="rect">
            <a:avLst/>
          </a:prstGeom>
          <a:solidFill>
            <a:srgbClr val="272525">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p:nvPr/>
        </p:nvSpPr>
        <p:spPr>
          <a:xfrm>
            <a:off x="793790" y="5052536"/>
            <a:ext cx="2870002" cy="33480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000000"/>
              </a:buClr>
              <a:buSzPts val="2100"/>
              <a:buFont typeface="Petrona"/>
              <a:buNone/>
            </a:pPr>
            <a:r>
              <a:rPr b="1" i="0" lang="en-US" sz="2100" u="none" cap="none" strike="noStrike">
                <a:solidFill>
                  <a:srgbClr val="000000"/>
                </a:solidFill>
                <a:latin typeface="Petrona"/>
                <a:ea typeface="Petrona"/>
                <a:cs typeface="Petrona"/>
                <a:sym typeface="Petrona"/>
              </a:rPr>
              <a:t>Regularization Strategy</a:t>
            </a:r>
            <a:endParaRPr b="0" i="0" sz="2100" u="none" cap="none" strike="noStrike"/>
          </a:p>
        </p:txBody>
      </p:sp>
      <p:sp>
        <p:nvSpPr>
          <p:cNvPr id="269" name="Google Shape;269;p25"/>
          <p:cNvSpPr/>
          <p:nvPr/>
        </p:nvSpPr>
        <p:spPr>
          <a:xfrm>
            <a:off x="793790" y="5642491"/>
            <a:ext cx="4234220" cy="1957507"/>
          </a:xfrm>
          <a:prstGeom prst="roundRect">
            <a:avLst>
              <a:gd fmla="val 3650"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a:off x="986671" y="5835372"/>
            <a:ext cx="2232779"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L2 Weight Decay</a:t>
            </a:r>
            <a:endParaRPr b="0" i="0" sz="1750" u="none" cap="none" strike="noStrike"/>
          </a:p>
        </p:txBody>
      </p:sp>
      <p:sp>
        <p:nvSpPr>
          <p:cNvPr id="271" name="Google Shape;271;p25"/>
          <p:cNvSpPr/>
          <p:nvPr/>
        </p:nvSpPr>
        <p:spPr>
          <a:xfrm>
            <a:off x="986671" y="6216372"/>
            <a:ext cx="3848457"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Ltotal = LCE + λ × ΣW²ij</a:t>
            </a:r>
            <a:endParaRPr b="0" i="0" sz="1300" u="none" cap="none" strike="noStrike"/>
          </a:p>
        </p:txBody>
      </p:sp>
      <p:sp>
        <p:nvSpPr>
          <p:cNvPr id="272" name="Google Shape;272;p25"/>
          <p:cNvSpPr/>
          <p:nvPr/>
        </p:nvSpPr>
        <p:spPr>
          <a:xfrm>
            <a:off x="986671" y="6590586"/>
            <a:ext cx="3848457" cy="81653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λ = 0.0001 penalizes large weights, promoting simpler decision boundaries and better generalization.</a:t>
            </a:r>
            <a:endParaRPr b="0" i="0" sz="1300" u="none" cap="none" strike="noStrike"/>
          </a:p>
        </p:txBody>
      </p:sp>
      <p:sp>
        <p:nvSpPr>
          <p:cNvPr id="273" name="Google Shape;273;p25"/>
          <p:cNvSpPr/>
          <p:nvPr/>
        </p:nvSpPr>
        <p:spPr>
          <a:xfrm>
            <a:off x="5198044" y="5655266"/>
            <a:ext cx="4234200" cy="1957500"/>
          </a:xfrm>
          <a:prstGeom prst="roundRect">
            <a:avLst>
              <a:gd fmla="val 3650"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p:nvPr/>
        </p:nvSpPr>
        <p:spPr>
          <a:xfrm>
            <a:off x="6015996" y="6145000"/>
            <a:ext cx="3138000" cy="279000"/>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272525"/>
              </a:buClr>
              <a:buSzPts val="1750"/>
              <a:buFont typeface="Petrona"/>
              <a:buNone/>
            </a:pPr>
            <a:r>
              <a:rPr b="1" i="0" lang="en-US" sz="2050" u="none" cap="none" strike="noStrike">
                <a:solidFill>
                  <a:srgbClr val="272525"/>
                </a:solidFill>
                <a:latin typeface="Petrona"/>
                <a:ea typeface="Petrona"/>
                <a:cs typeface="Petrona"/>
                <a:sym typeface="Petrona"/>
              </a:rPr>
              <a:t>Dropout Regularization</a:t>
            </a:r>
            <a:endParaRPr b="0" i="0" sz="2050" u="none" cap="none" strike="noStrike"/>
          </a:p>
        </p:txBody>
      </p:sp>
      <p:sp>
        <p:nvSpPr>
          <p:cNvPr id="275" name="Google Shape;275;p25"/>
          <p:cNvSpPr/>
          <p:nvPr/>
        </p:nvSpPr>
        <p:spPr>
          <a:xfrm>
            <a:off x="6015991" y="6512925"/>
            <a:ext cx="2870100" cy="2721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p = 0.5 (50% neuron dropout)</a:t>
            </a:r>
            <a:endParaRPr b="0" i="0" sz="1300" u="none" cap="none" strike="noStrike"/>
          </a:p>
        </p:txBody>
      </p:sp>
      <p:sp>
        <p:nvSpPr>
          <p:cNvPr id="276" name="Google Shape;276;p25"/>
          <p:cNvSpPr/>
          <p:nvPr/>
        </p:nvSpPr>
        <p:spPr>
          <a:xfrm>
            <a:off x="9602272" y="5642491"/>
            <a:ext cx="4234220" cy="1957507"/>
          </a:xfrm>
          <a:prstGeom prst="roundRect">
            <a:avLst>
              <a:gd fmla="val 3650"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10356678" y="6144997"/>
            <a:ext cx="2232900" cy="279000"/>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272525"/>
              </a:buClr>
              <a:buSzPts val="1750"/>
              <a:buFont typeface="Petrona"/>
              <a:buNone/>
            </a:pPr>
            <a:r>
              <a:rPr b="1" i="0" lang="en-US" sz="2450" u="none" cap="none" strike="noStrike">
                <a:solidFill>
                  <a:srgbClr val="272525"/>
                </a:solidFill>
                <a:latin typeface="Petrona"/>
                <a:ea typeface="Petrona"/>
                <a:cs typeface="Petrona"/>
                <a:sym typeface="Petrona"/>
              </a:rPr>
              <a:t>Early Stopping</a:t>
            </a:r>
            <a:endParaRPr b="0" i="0" sz="2450" u="none" cap="none" strike="noStrike"/>
          </a:p>
        </p:txBody>
      </p:sp>
      <p:sp>
        <p:nvSpPr>
          <p:cNvPr id="278" name="Google Shape;278;p25"/>
          <p:cNvSpPr/>
          <p:nvPr/>
        </p:nvSpPr>
        <p:spPr>
          <a:xfrm>
            <a:off x="10516676" y="6590575"/>
            <a:ext cx="2405400" cy="2721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Patience = 10 epochs</a:t>
            </a:r>
            <a:endParaRPr b="0" i="0" sz="13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p:nvPr/>
        </p:nvSpPr>
        <p:spPr>
          <a:xfrm>
            <a:off x="764143" y="941097"/>
            <a:ext cx="8203800" cy="465600"/>
          </a:xfrm>
          <a:prstGeom prst="rect">
            <a:avLst/>
          </a:prstGeom>
          <a:noFill/>
          <a:ln>
            <a:noFill/>
          </a:ln>
        </p:spPr>
        <p:txBody>
          <a:bodyPr anchorCtr="0" anchor="t" bIns="0" lIns="0" spcFirstLastPara="1" rIns="0" wrap="square" tIns="0">
            <a:noAutofit/>
          </a:bodyPr>
          <a:lstStyle/>
          <a:p>
            <a:pPr indent="0" lvl="0" marL="0" marR="0" rtl="0" algn="l">
              <a:lnSpc>
                <a:spcPct val="125862"/>
              </a:lnSpc>
              <a:spcBef>
                <a:spcPts val="0"/>
              </a:spcBef>
              <a:spcAft>
                <a:spcPts val="0"/>
              </a:spcAft>
              <a:buClr>
                <a:srgbClr val="000000"/>
              </a:buClr>
              <a:buSzPts val="2900"/>
              <a:buFont typeface="Petrona"/>
              <a:buNone/>
            </a:pPr>
            <a:r>
              <a:rPr b="1" i="0" lang="en-US" sz="2900" u="none" cap="none" strike="noStrike">
                <a:solidFill>
                  <a:srgbClr val="000000"/>
                </a:solidFill>
                <a:latin typeface="Petrona"/>
                <a:ea typeface="Petrona"/>
                <a:cs typeface="Petrona"/>
                <a:sym typeface="Petrona"/>
              </a:rPr>
              <a:t>Performance Metrics: The Numbers That Matter</a:t>
            </a:r>
            <a:endParaRPr b="0" i="0" sz="2900" u="none" cap="none" strike="noStrike"/>
          </a:p>
        </p:txBody>
      </p:sp>
      <p:sp>
        <p:nvSpPr>
          <p:cNvPr id="285" name="Google Shape;285;p26"/>
          <p:cNvSpPr/>
          <p:nvPr/>
        </p:nvSpPr>
        <p:spPr>
          <a:xfrm>
            <a:off x="764143" y="1350526"/>
            <a:ext cx="13102114" cy="22705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272525"/>
              </a:buClr>
              <a:buSzPts val="1100"/>
              <a:buFont typeface="Inter"/>
              <a:buNone/>
            </a:pPr>
            <a:r>
              <a:t/>
            </a:r>
            <a:endParaRPr b="0" i="0" sz="1100" u="none" cap="none" strike="noStrike"/>
          </a:p>
        </p:txBody>
      </p:sp>
      <p:sp>
        <p:nvSpPr>
          <p:cNvPr id="286" name="Google Shape;286;p26"/>
          <p:cNvSpPr/>
          <p:nvPr/>
        </p:nvSpPr>
        <p:spPr>
          <a:xfrm>
            <a:off x="764143" y="1807964"/>
            <a:ext cx="3142536" cy="46827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650"/>
              <a:buFont typeface="Petrona"/>
              <a:buNone/>
            </a:pPr>
            <a:r>
              <a:rPr b="1" i="0" lang="en-US" sz="3650" u="none" cap="none" strike="noStrike">
                <a:solidFill>
                  <a:srgbClr val="272525"/>
                </a:solidFill>
                <a:latin typeface="Petrona"/>
                <a:ea typeface="Petrona"/>
                <a:cs typeface="Petrona"/>
                <a:sym typeface="Petrona"/>
              </a:rPr>
              <a:t>98.2%</a:t>
            </a:r>
            <a:endParaRPr b="0" i="0" sz="3650" u="none" cap="none" strike="noStrike"/>
          </a:p>
        </p:txBody>
      </p:sp>
      <p:sp>
        <p:nvSpPr>
          <p:cNvPr id="287" name="Google Shape;287;p26"/>
          <p:cNvSpPr/>
          <p:nvPr/>
        </p:nvSpPr>
        <p:spPr>
          <a:xfrm>
            <a:off x="1404104" y="2453402"/>
            <a:ext cx="1862614" cy="232767"/>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272525"/>
              </a:buClr>
              <a:buSzPts val="1450"/>
              <a:buFont typeface="Petrona"/>
              <a:buNone/>
            </a:pPr>
            <a:r>
              <a:rPr b="1" i="0" lang="en-US" sz="1450" u="none" cap="none" strike="noStrike">
                <a:solidFill>
                  <a:srgbClr val="272525"/>
                </a:solidFill>
                <a:latin typeface="Petrona"/>
                <a:ea typeface="Petrona"/>
                <a:cs typeface="Petrona"/>
                <a:sym typeface="Petrona"/>
              </a:rPr>
              <a:t>Overall Accuracy</a:t>
            </a:r>
            <a:endParaRPr b="0" i="0" sz="1450" u="none" cap="none" strike="noStrike"/>
          </a:p>
        </p:txBody>
      </p:sp>
      <p:sp>
        <p:nvSpPr>
          <p:cNvPr id="288" name="Google Shape;288;p26"/>
          <p:cNvSpPr/>
          <p:nvPr/>
        </p:nvSpPr>
        <p:spPr>
          <a:xfrm>
            <a:off x="764143" y="2771299"/>
            <a:ext cx="3142536" cy="227052"/>
          </a:xfrm>
          <a:prstGeom prst="rect">
            <a:avLst/>
          </a:prstGeom>
          <a:noFill/>
          <a:ln>
            <a:noFill/>
          </a:ln>
        </p:spPr>
        <p:txBody>
          <a:bodyPr anchorCtr="0" anchor="t" bIns="0" lIns="0" spcFirstLastPara="1" rIns="0" wrap="square" tIns="0">
            <a:noAutofit/>
          </a:bodyPr>
          <a:lstStyle/>
          <a:p>
            <a:pPr indent="0" lvl="0" marL="0" marR="0" rtl="0" algn="ctr">
              <a:lnSpc>
                <a:spcPct val="159090"/>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(TP + TN) / Total</a:t>
            </a:r>
            <a:endParaRPr b="0" i="0" sz="1100" u="none" cap="none" strike="noStrike"/>
          </a:p>
        </p:txBody>
      </p:sp>
      <p:sp>
        <p:nvSpPr>
          <p:cNvPr id="289" name="Google Shape;289;p26"/>
          <p:cNvSpPr/>
          <p:nvPr/>
        </p:nvSpPr>
        <p:spPr>
          <a:xfrm>
            <a:off x="4083963" y="1807964"/>
            <a:ext cx="3142536" cy="46827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650"/>
              <a:buFont typeface="Petrona"/>
              <a:buNone/>
            </a:pPr>
            <a:r>
              <a:rPr b="1" i="0" lang="en-US" sz="3650" u="none" cap="none" strike="noStrike">
                <a:solidFill>
                  <a:srgbClr val="272525"/>
                </a:solidFill>
                <a:latin typeface="Petrona"/>
                <a:ea typeface="Petrona"/>
                <a:cs typeface="Petrona"/>
                <a:sym typeface="Petrona"/>
              </a:rPr>
              <a:t>97.8%</a:t>
            </a:r>
            <a:endParaRPr b="0" i="0" sz="3650" u="none" cap="none" strike="noStrike"/>
          </a:p>
        </p:txBody>
      </p:sp>
      <p:sp>
        <p:nvSpPr>
          <p:cNvPr id="290" name="Google Shape;290;p26"/>
          <p:cNvSpPr/>
          <p:nvPr/>
        </p:nvSpPr>
        <p:spPr>
          <a:xfrm>
            <a:off x="4723924" y="2453402"/>
            <a:ext cx="1862614" cy="232767"/>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272525"/>
              </a:buClr>
              <a:buSzPts val="1450"/>
              <a:buFont typeface="Petrona"/>
              <a:buNone/>
            </a:pPr>
            <a:r>
              <a:rPr b="1" i="0" lang="en-US" sz="1450" u="none" cap="none" strike="noStrike">
                <a:solidFill>
                  <a:srgbClr val="272525"/>
                </a:solidFill>
                <a:latin typeface="Petrona"/>
                <a:ea typeface="Petrona"/>
                <a:cs typeface="Petrona"/>
                <a:sym typeface="Petrona"/>
              </a:rPr>
              <a:t>Precision (Macro)</a:t>
            </a:r>
            <a:endParaRPr b="0" i="0" sz="1450" u="none" cap="none" strike="noStrike"/>
          </a:p>
        </p:txBody>
      </p:sp>
      <p:sp>
        <p:nvSpPr>
          <p:cNvPr id="291" name="Google Shape;291;p26"/>
          <p:cNvSpPr/>
          <p:nvPr/>
        </p:nvSpPr>
        <p:spPr>
          <a:xfrm>
            <a:off x="4083963" y="2771299"/>
            <a:ext cx="3142536" cy="227052"/>
          </a:xfrm>
          <a:prstGeom prst="rect">
            <a:avLst/>
          </a:prstGeom>
          <a:noFill/>
          <a:ln>
            <a:noFill/>
          </a:ln>
        </p:spPr>
        <p:txBody>
          <a:bodyPr anchorCtr="0" anchor="t" bIns="0" lIns="0" spcFirstLastPara="1" rIns="0" wrap="square" tIns="0">
            <a:noAutofit/>
          </a:bodyPr>
          <a:lstStyle/>
          <a:p>
            <a:pPr indent="0" lvl="0" marL="0" marR="0" rtl="0" algn="ctr">
              <a:lnSpc>
                <a:spcPct val="159090"/>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TP / (TP + FP)</a:t>
            </a:r>
            <a:endParaRPr b="0" i="0" sz="1100" u="none" cap="none" strike="noStrike"/>
          </a:p>
        </p:txBody>
      </p:sp>
      <p:sp>
        <p:nvSpPr>
          <p:cNvPr id="292" name="Google Shape;292;p26"/>
          <p:cNvSpPr/>
          <p:nvPr/>
        </p:nvSpPr>
        <p:spPr>
          <a:xfrm>
            <a:off x="7403783" y="1807964"/>
            <a:ext cx="3142536" cy="46827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650"/>
              <a:buFont typeface="Petrona"/>
              <a:buNone/>
            </a:pPr>
            <a:r>
              <a:rPr b="1" i="0" lang="en-US" sz="3650" u="none" cap="none" strike="noStrike">
                <a:solidFill>
                  <a:srgbClr val="272525"/>
                </a:solidFill>
                <a:latin typeface="Petrona"/>
                <a:ea typeface="Petrona"/>
                <a:cs typeface="Petrona"/>
                <a:sym typeface="Petrona"/>
              </a:rPr>
              <a:t>98.2%</a:t>
            </a:r>
            <a:endParaRPr b="0" i="0" sz="3650" u="none" cap="none" strike="noStrike"/>
          </a:p>
        </p:txBody>
      </p:sp>
      <p:sp>
        <p:nvSpPr>
          <p:cNvPr id="293" name="Google Shape;293;p26"/>
          <p:cNvSpPr/>
          <p:nvPr/>
        </p:nvSpPr>
        <p:spPr>
          <a:xfrm>
            <a:off x="8043743" y="2453402"/>
            <a:ext cx="1862614" cy="232767"/>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272525"/>
              </a:buClr>
              <a:buSzPts val="1450"/>
              <a:buFont typeface="Petrona"/>
              <a:buNone/>
            </a:pPr>
            <a:r>
              <a:rPr b="1" i="0" lang="en-US" sz="1450" u="none" cap="none" strike="noStrike">
                <a:solidFill>
                  <a:srgbClr val="272525"/>
                </a:solidFill>
                <a:latin typeface="Petrona"/>
                <a:ea typeface="Petrona"/>
                <a:cs typeface="Petrona"/>
                <a:sym typeface="Petrona"/>
              </a:rPr>
              <a:t>Recall (Macro)</a:t>
            </a:r>
            <a:endParaRPr b="0" i="0" sz="1450" u="none" cap="none" strike="noStrike"/>
          </a:p>
        </p:txBody>
      </p:sp>
      <p:sp>
        <p:nvSpPr>
          <p:cNvPr id="294" name="Google Shape;294;p26"/>
          <p:cNvSpPr/>
          <p:nvPr/>
        </p:nvSpPr>
        <p:spPr>
          <a:xfrm>
            <a:off x="7403783" y="2771299"/>
            <a:ext cx="3142536" cy="227052"/>
          </a:xfrm>
          <a:prstGeom prst="rect">
            <a:avLst/>
          </a:prstGeom>
          <a:noFill/>
          <a:ln>
            <a:noFill/>
          </a:ln>
        </p:spPr>
        <p:txBody>
          <a:bodyPr anchorCtr="0" anchor="t" bIns="0" lIns="0" spcFirstLastPara="1" rIns="0" wrap="square" tIns="0">
            <a:noAutofit/>
          </a:bodyPr>
          <a:lstStyle/>
          <a:p>
            <a:pPr indent="0" lvl="0" marL="0" marR="0" rtl="0" algn="ctr">
              <a:lnSpc>
                <a:spcPct val="159090"/>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TP / (TP + FN)</a:t>
            </a:r>
            <a:endParaRPr b="0" i="0" sz="1100" u="none" cap="none" strike="noStrike"/>
          </a:p>
        </p:txBody>
      </p:sp>
      <p:sp>
        <p:nvSpPr>
          <p:cNvPr id="295" name="Google Shape;295;p26"/>
          <p:cNvSpPr/>
          <p:nvPr/>
        </p:nvSpPr>
        <p:spPr>
          <a:xfrm>
            <a:off x="10723602" y="1807964"/>
            <a:ext cx="3142655" cy="46827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650"/>
              <a:buFont typeface="Petrona"/>
              <a:buNone/>
            </a:pPr>
            <a:r>
              <a:rPr b="1" i="0" lang="en-US" sz="3650" u="none" cap="none" strike="noStrike">
                <a:solidFill>
                  <a:srgbClr val="272525"/>
                </a:solidFill>
                <a:latin typeface="Petrona"/>
                <a:ea typeface="Petrona"/>
                <a:cs typeface="Petrona"/>
                <a:sym typeface="Petrona"/>
              </a:rPr>
              <a:t>98.0%</a:t>
            </a:r>
            <a:endParaRPr b="0" i="0" sz="3650" u="none" cap="none" strike="noStrike"/>
          </a:p>
        </p:txBody>
      </p:sp>
      <p:sp>
        <p:nvSpPr>
          <p:cNvPr id="296" name="Google Shape;296;p26"/>
          <p:cNvSpPr/>
          <p:nvPr/>
        </p:nvSpPr>
        <p:spPr>
          <a:xfrm>
            <a:off x="11363563" y="2453402"/>
            <a:ext cx="1862614" cy="232767"/>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272525"/>
              </a:buClr>
              <a:buSzPts val="1450"/>
              <a:buFont typeface="Petrona"/>
              <a:buNone/>
            </a:pPr>
            <a:r>
              <a:rPr b="1" i="0" lang="en-US" sz="1450" u="none" cap="none" strike="noStrike">
                <a:solidFill>
                  <a:srgbClr val="272525"/>
                </a:solidFill>
                <a:latin typeface="Petrona"/>
                <a:ea typeface="Petrona"/>
                <a:cs typeface="Petrona"/>
                <a:sym typeface="Petrona"/>
              </a:rPr>
              <a:t>F1-Score (Macro)</a:t>
            </a:r>
            <a:endParaRPr b="0" i="0" sz="1450" u="none" cap="none" strike="noStrike"/>
          </a:p>
        </p:txBody>
      </p:sp>
      <p:sp>
        <p:nvSpPr>
          <p:cNvPr id="297" name="Google Shape;297;p26"/>
          <p:cNvSpPr/>
          <p:nvPr/>
        </p:nvSpPr>
        <p:spPr>
          <a:xfrm>
            <a:off x="10723602" y="2771299"/>
            <a:ext cx="3142655" cy="227052"/>
          </a:xfrm>
          <a:prstGeom prst="rect">
            <a:avLst/>
          </a:prstGeom>
          <a:noFill/>
          <a:ln>
            <a:noFill/>
          </a:ln>
        </p:spPr>
        <p:txBody>
          <a:bodyPr anchorCtr="0" anchor="t" bIns="0" lIns="0" spcFirstLastPara="1" rIns="0" wrap="square" tIns="0">
            <a:noAutofit/>
          </a:bodyPr>
          <a:lstStyle/>
          <a:p>
            <a:pPr indent="0" lvl="0" marL="0" marR="0" rtl="0" algn="ctr">
              <a:lnSpc>
                <a:spcPct val="159090"/>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Harmonic mean</a:t>
            </a:r>
            <a:endParaRPr b="0" i="0" sz="1100" u="none" cap="none" strike="noStrike"/>
          </a:p>
        </p:txBody>
      </p:sp>
      <p:sp>
        <p:nvSpPr>
          <p:cNvPr id="298" name="Google Shape;298;p26"/>
          <p:cNvSpPr/>
          <p:nvPr/>
        </p:nvSpPr>
        <p:spPr>
          <a:xfrm>
            <a:off x="4083963" y="3352919"/>
            <a:ext cx="3142536" cy="46827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650"/>
              <a:buFont typeface="Petrona"/>
              <a:buNone/>
            </a:pPr>
            <a:r>
              <a:rPr b="1" i="0" lang="en-US" sz="3650" u="none" cap="none" strike="noStrike">
                <a:solidFill>
                  <a:srgbClr val="272525"/>
                </a:solidFill>
                <a:latin typeface="Petrona"/>
                <a:ea typeface="Petrona"/>
                <a:cs typeface="Petrona"/>
                <a:sym typeface="Petrona"/>
              </a:rPr>
              <a:t>99.4%</a:t>
            </a:r>
            <a:endParaRPr b="0" i="0" sz="3650" u="none" cap="none" strike="noStrike"/>
          </a:p>
        </p:txBody>
      </p:sp>
      <p:sp>
        <p:nvSpPr>
          <p:cNvPr id="299" name="Google Shape;299;p26"/>
          <p:cNvSpPr/>
          <p:nvPr/>
        </p:nvSpPr>
        <p:spPr>
          <a:xfrm>
            <a:off x="4723924" y="3998357"/>
            <a:ext cx="1862614" cy="232767"/>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272525"/>
              </a:buClr>
              <a:buSzPts val="1450"/>
              <a:buFont typeface="Petrona"/>
              <a:buNone/>
            </a:pPr>
            <a:r>
              <a:rPr b="1" i="0" lang="en-US" sz="1450" u="none" cap="none" strike="noStrike">
                <a:solidFill>
                  <a:srgbClr val="272525"/>
                </a:solidFill>
                <a:latin typeface="Petrona"/>
                <a:ea typeface="Petrona"/>
                <a:cs typeface="Petrona"/>
                <a:sym typeface="Petrona"/>
              </a:rPr>
              <a:t>ROC-AUC</a:t>
            </a:r>
            <a:endParaRPr b="0" i="0" sz="1450" u="none" cap="none" strike="noStrike"/>
          </a:p>
        </p:txBody>
      </p:sp>
      <p:sp>
        <p:nvSpPr>
          <p:cNvPr id="300" name="Google Shape;300;p26"/>
          <p:cNvSpPr/>
          <p:nvPr/>
        </p:nvSpPr>
        <p:spPr>
          <a:xfrm>
            <a:off x="4083963" y="4316254"/>
            <a:ext cx="3142536" cy="227052"/>
          </a:xfrm>
          <a:prstGeom prst="rect">
            <a:avLst/>
          </a:prstGeom>
          <a:noFill/>
          <a:ln>
            <a:noFill/>
          </a:ln>
        </p:spPr>
        <p:txBody>
          <a:bodyPr anchorCtr="0" anchor="t" bIns="0" lIns="0" spcFirstLastPara="1" rIns="0" wrap="square" tIns="0">
            <a:noAutofit/>
          </a:bodyPr>
          <a:lstStyle/>
          <a:p>
            <a:pPr indent="0" lvl="0" marL="0" marR="0" rtl="0" algn="ctr">
              <a:lnSpc>
                <a:spcPct val="159090"/>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Area under curve</a:t>
            </a:r>
            <a:endParaRPr b="0" i="0" sz="1100" u="none" cap="none" strike="noStrike"/>
          </a:p>
        </p:txBody>
      </p:sp>
      <p:sp>
        <p:nvSpPr>
          <p:cNvPr id="301" name="Google Shape;301;p26"/>
          <p:cNvSpPr/>
          <p:nvPr/>
        </p:nvSpPr>
        <p:spPr>
          <a:xfrm>
            <a:off x="7403783" y="3352919"/>
            <a:ext cx="3142536" cy="46827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650"/>
              <a:buFont typeface="Petrona"/>
              <a:buNone/>
            </a:pPr>
            <a:r>
              <a:rPr b="1" i="0" lang="en-US" sz="3650" u="none" cap="none" strike="noStrike">
                <a:solidFill>
                  <a:srgbClr val="272525"/>
                </a:solidFill>
                <a:latin typeface="Petrona"/>
                <a:ea typeface="Petrona"/>
                <a:cs typeface="Petrona"/>
                <a:sym typeface="Petrona"/>
              </a:rPr>
              <a:t>0.8s</a:t>
            </a:r>
            <a:endParaRPr b="0" i="0" sz="3650" u="none" cap="none" strike="noStrike"/>
          </a:p>
        </p:txBody>
      </p:sp>
      <p:sp>
        <p:nvSpPr>
          <p:cNvPr id="302" name="Google Shape;302;p26"/>
          <p:cNvSpPr/>
          <p:nvPr/>
        </p:nvSpPr>
        <p:spPr>
          <a:xfrm>
            <a:off x="8043743" y="3998357"/>
            <a:ext cx="1862614" cy="232767"/>
          </a:xfrm>
          <a:prstGeom prst="rect">
            <a:avLst/>
          </a:prstGeom>
          <a:noFill/>
          <a:ln>
            <a:noFill/>
          </a:ln>
        </p:spPr>
        <p:txBody>
          <a:bodyPr anchorCtr="0" anchor="t" bIns="0" lIns="0" spcFirstLastPara="1" rIns="0" wrap="square" tIns="0">
            <a:noAutofit/>
          </a:bodyPr>
          <a:lstStyle/>
          <a:p>
            <a:pPr indent="0" lvl="0" marL="0" marR="0" rtl="0" algn="ctr">
              <a:lnSpc>
                <a:spcPct val="124137"/>
              </a:lnSpc>
              <a:spcBef>
                <a:spcPts val="0"/>
              </a:spcBef>
              <a:spcAft>
                <a:spcPts val="0"/>
              </a:spcAft>
              <a:buClr>
                <a:srgbClr val="272525"/>
              </a:buClr>
              <a:buSzPts val="1450"/>
              <a:buFont typeface="Petrona"/>
              <a:buNone/>
            </a:pPr>
            <a:r>
              <a:rPr b="1" i="0" lang="en-US" sz="1450" u="none" cap="none" strike="noStrike">
                <a:solidFill>
                  <a:srgbClr val="272525"/>
                </a:solidFill>
                <a:latin typeface="Petrona"/>
                <a:ea typeface="Petrona"/>
                <a:cs typeface="Petrona"/>
                <a:sym typeface="Petrona"/>
              </a:rPr>
              <a:t>Inference Time</a:t>
            </a:r>
            <a:endParaRPr b="0" i="0" sz="1450" u="none" cap="none" strike="noStrike"/>
          </a:p>
        </p:txBody>
      </p:sp>
      <p:sp>
        <p:nvSpPr>
          <p:cNvPr id="303" name="Google Shape;303;p26"/>
          <p:cNvSpPr/>
          <p:nvPr/>
        </p:nvSpPr>
        <p:spPr>
          <a:xfrm>
            <a:off x="7403783" y="4316254"/>
            <a:ext cx="3142536" cy="227052"/>
          </a:xfrm>
          <a:prstGeom prst="rect">
            <a:avLst/>
          </a:prstGeom>
          <a:noFill/>
          <a:ln>
            <a:noFill/>
          </a:ln>
        </p:spPr>
        <p:txBody>
          <a:bodyPr anchorCtr="0" anchor="t" bIns="0" lIns="0" spcFirstLastPara="1" rIns="0" wrap="square" tIns="0">
            <a:noAutofit/>
          </a:bodyPr>
          <a:lstStyle/>
          <a:p>
            <a:pPr indent="0" lvl="0" marL="0" marR="0" rtl="0" algn="ctr">
              <a:lnSpc>
                <a:spcPct val="159090"/>
              </a:lnSpc>
              <a:spcBef>
                <a:spcPts val="0"/>
              </a:spcBef>
              <a:spcAft>
                <a:spcPts val="0"/>
              </a:spcAft>
              <a:buClr>
                <a:srgbClr val="272525"/>
              </a:buClr>
              <a:buSzPts val="1100"/>
              <a:buFont typeface="Inter"/>
              <a:buNone/>
            </a:pPr>
            <a:r>
              <a:rPr b="0" i="0" lang="en-US" sz="1100" u="none" cap="none" strike="noStrike">
                <a:solidFill>
                  <a:srgbClr val="272525"/>
                </a:solidFill>
                <a:latin typeface="Inter"/>
                <a:ea typeface="Inter"/>
                <a:cs typeface="Inter"/>
                <a:sym typeface="Inter"/>
              </a:rPr>
              <a:t>Per image</a:t>
            </a:r>
            <a:endParaRPr b="0" i="0" sz="1100" u="none" cap="none" strike="noStrike"/>
          </a:p>
        </p:txBody>
      </p:sp>
      <p:sp>
        <p:nvSpPr>
          <p:cNvPr id="304" name="Google Shape;304;p26"/>
          <p:cNvSpPr/>
          <p:nvPr/>
        </p:nvSpPr>
        <p:spPr>
          <a:xfrm>
            <a:off x="764143" y="4773691"/>
            <a:ext cx="13102114" cy="25241"/>
          </a:xfrm>
          <a:prstGeom prst="rect">
            <a:avLst/>
          </a:prstGeom>
          <a:solidFill>
            <a:srgbClr val="272525">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764143" y="5011579"/>
            <a:ext cx="2644973" cy="279321"/>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00"/>
              </a:buClr>
              <a:buSzPts val="1750"/>
              <a:buFont typeface="Petrona"/>
              <a:buNone/>
            </a:pPr>
            <a:r>
              <a:rPr b="1" i="0" lang="en-US" sz="1750" u="none" cap="none" strike="noStrike">
                <a:solidFill>
                  <a:srgbClr val="000000"/>
                </a:solidFill>
                <a:latin typeface="Petrona"/>
                <a:ea typeface="Petrona"/>
                <a:cs typeface="Petrona"/>
                <a:sym typeface="Petrona"/>
              </a:rPr>
              <a:t>Mathematical Definitions</a:t>
            </a:r>
            <a:endParaRPr b="0" i="0" sz="1750" u="none" cap="none" strike="noStrike"/>
          </a:p>
        </p:txBody>
      </p:sp>
      <p:sp>
        <p:nvSpPr>
          <p:cNvPr id="306" name="Google Shape;306;p26"/>
          <p:cNvSpPr/>
          <p:nvPr/>
        </p:nvSpPr>
        <p:spPr>
          <a:xfrm>
            <a:off x="764143" y="5631299"/>
            <a:ext cx="6377940" cy="22705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272525"/>
              </a:buClr>
              <a:buSzPts val="1100"/>
              <a:buFont typeface="Inter"/>
              <a:buNone/>
            </a:pPr>
            <a:r>
              <a:rPr b="1" i="0" lang="en-US" sz="1100" u="none" cap="none" strike="noStrike">
                <a:solidFill>
                  <a:srgbClr val="272525"/>
                </a:solidFill>
                <a:latin typeface="Inter"/>
                <a:ea typeface="Inter"/>
                <a:cs typeface="Inter"/>
                <a:sym typeface="Inter"/>
              </a:rPr>
              <a:t>Accuracy:</a:t>
            </a:r>
            <a:r>
              <a:rPr b="0" i="0" lang="en-US" sz="1100" u="none" cap="none" strike="noStrike">
                <a:solidFill>
                  <a:srgbClr val="272525"/>
                </a:solidFill>
                <a:latin typeface="Inter"/>
                <a:ea typeface="Inter"/>
                <a:cs typeface="Inter"/>
                <a:sym typeface="Inter"/>
              </a:rPr>
              <a:t> Proportion of correct predictions across all classes</a:t>
            </a:r>
            <a:endParaRPr b="0" i="0" sz="1100" u="none" cap="none" strike="noStrike"/>
          </a:p>
        </p:txBody>
      </p:sp>
      <p:sp>
        <p:nvSpPr>
          <p:cNvPr id="307" name="Google Shape;307;p26"/>
          <p:cNvSpPr/>
          <p:nvPr/>
        </p:nvSpPr>
        <p:spPr>
          <a:xfrm>
            <a:off x="764143" y="6037898"/>
            <a:ext cx="6377940" cy="41136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250"/>
              <a:buFont typeface="Arial"/>
              <a:buNone/>
            </a:pPr>
            <a:r>
              <a:t/>
            </a:r>
            <a:endParaRPr b="0" i="0" sz="1250" u="none" cap="none" strike="noStrike"/>
          </a:p>
        </p:txBody>
      </p:sp>
      <p:pic>
        <p:nvPicPr>
          <p:cNvPr descr="preencoded.png" id="308" name="Google Shape;308;p26"/>
          <p:cNvPicPr preferRelativeResize="0"/>
          <p:nvPr/>
        </p:nvPicPr>
        <p:blipFill rotWithShape="1">
          <a:blip r:embed="rId3">
            <a:alphaModFix/>
          </a:blip>
          <a:srcRect b="0" l="0" r="0" t="0"/>
          <a:stretch/>
        </p:blipFill>
        <p:spPr>
          <a:xfrm>
            <a:off x="764143" y="6037898"/>
            <a:ext cx="6377940" cy="411361"/>
          </a:xfrm>
          <a:prstGeom prst="rect">
            <a:avLst/>
          </a:prstGeom>
          <a:noFill/>
          <a:ln>
            <a:noFill/>
          </a:ln>
        </p:spPr>
      </p:pic>
      <p:sp>
        <p:nvSpPr>
          <p:cNvPr id="309" name="Google Shape;309;p26"/>
          <p:cNvSpPr/>
          <p:nvPr/>
        </p:nvSpPr>
        <p:spPr>
          <a:xfrm>
            <a:off x="764143" y="6628805"/>
            <a:ext cx="6377940" cy="22705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272525"/>
              </a:buClr>
              <a:buSzPts val="1100"/>
              <a:buFont typeface="Inter"/>
              <a:buNone/>
            </a:pPr>
            <a:r>
              <a:rPr b="1" i="0" lang="en-US" sz="1100" u="none" cap="none" strike="noStrike">
                <a:solidFill>
                  <a:srgbClr val="272525"/>
                </a:solidFill>
                <a:latin typeface="Inter"/>
                <a:ea typeface="Inter"/>
                <a:cs typeface="Inter"/>
                <a:sym typeface="Inter"/>
              </a:rPr>
              <a:t>Precision:</a:t>
            </a:r>
            <a:r>
              <a:rPr b="0" i="0" lang="en-US" sz="1100" u="none" cap="none" strike="noStrike">
                <a:solidFill>
                  <a:srgbClr val="272525"/>
                </a:solidFill>
                <a:latin typeface="Inter"/>
                <a:ea typeface="Inter"/>
                <a:cs typeface="Inter"/>
                <a:sym typeface="Inter"/>
              </a:rPr>
              <a:t> Among predicted positives, how many are actually positive</a:t>
            </a:r>
            <a:endParaRPr b="0" i="0" sz="1100" u="none" cap="none" strike="noStrike"/>
          </a:p>
        </p:txBody>
      </p:sp>
      <p:sp>
        <p:nvSpPr>
          <p:cNvPr id="310" name="Google Shape;310;p26"/>
          <p:cNvSpPr/>
          <p:nvPr/>
        </p:nvSpPr>
        <p:spPr>
          <a:xfrm>
            <a:off x="764143" y="7035403"/>
            <a:ext cx="6377940" cy="41136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250"/>
              <a:buFont typeface="Arial"/>
              <a:buNone/>
            </a:pPr>
            <a:r>
              <a:t/>
            </a:r>
            <a:endParaRPr b="0" i="0" sz="1250" u="none" cap="none" strike="noStrike"/>
          </a:p>
        </p:txBody>
      </p:sp>
      <p:pic>
        <p:nvPicPr>
          <p:cNvPr descr="preencoded.png" id="311" name="Google Shape;311;p26"/>
          <p:cNvPicPr preferRelativeResize="0"/>
          <p:nvPr/>
        </p:nvPicPr>
        <p:blipFill rotWithShape="1">
          <a:blip r:embed="rId4">
            <a:alphaModFix/>
          </a:blip>
          <a:srcRect b="0" l="0" r="0" t="0"/>
          <a:stretch/>
        </p:blipFill>
        <p:spPr>
          <a:xfrm>
            <a:off x="764143" y="7035403"/>
            <a:ext cx="6377940" cy="411361"/>
          </a:xfrm>
          <a:prstGeom prst="rect">
            <a:avLst/>
          </a:prstGeom>
          <a:noFill/>
          <a:ln>
            <a:noFill/>
          </a:ln>
        </p:spPr>
      </p:pic>
      <p:sp>
        <p:nvSpPr>
          <p:cNvPr id="312" name="Google Shape;312;p26"/>
          <p:cNvSpPr/>
          <p:nvPr/>
        </p:nvSpPr>
        <p:spPr>
          <a:xfrm>
            <a:off x="7495937" y="5631299"/>
            <a:ext cx="6377940" cy="22705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272525"/>
              </a:buClr>
              <a:buSzPts val="1100"/>
              <a:buFont typeface="Inter"/>
              <a:buNone/>
            </a:pPr>
            <a:r>
              <a:rPr b="1" i="0" lang="en-US" sz="1100" u="none" cap="none" strike="noStrike">
                <a:solidFill>
                  <a:srgbClr val="272525"/>
                </a:solidFill>
                <a:latin typeface="Inter"/>
                <a:ea typeface="Inter"/>
                <a:cs typeface="Inter"/>
                <a:sym typeface="Inter"/>
              </a:rPr>
              <a:t>Recall:</a:t>
            </a:r>
            <a:r>
              <a:rPr b="0" i="0" lang="en-US" sz="1100" u="none" cap="none" strike="noStrike">
                <a:solidFill>
                  <a:srgbClr val="272525"/>
                </a:solidFill>
                <a:latin typeface="Inter"/>
                <a:ea typeface="Inter"/>
                <a:cs typeface="Inter"/>
                <a:sym typeface="Inter"/>
              </a:rPr>
              <a:t> Among actual positives, how many did we correctly identify</a:t>
            </a:r>
            <a:endParaRPr b="0" i="0" sz="1100" u="none" cap="none" strike="noStrike"/>
          </a:p>
        </p:txBody>
      </p:sp>
      <p:sp>
        <p:nvSpPr>
          <p:cNvPr id="313" name="Google Shape;313;p26"/>
          <p:cNvSpPr/>
          <p:nvPr/>
        </p:nvSpPr>
        <p:spPr>
          <a:xfrm>
            <a:off x="7495937" y="6037898"/>
            <a:ext cx="6377940" cy="41136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250"/>
              <a:buFont typeface="Arial"/>
              <a:buNone/>
            </a:pPr>
            <a:r>
              <a:t/>
            </a:r>
            <a:endParaRPr b="0" i="0" sz="1250" u="none" cap="none" strike="noStrike"/>
          </a:p>
        </p:txBody>
      </p:sp>
      <p:pic>
        <p:nvPicPr>
          <p:cNvPr descr="preencoded.png" id="314" name="Google Shape;314;p26"/>
          <p:cNvPicPr preferRelativeResize="0"/>
          <p:nvPr/>
        </p:nvPicPr>
        <p:blipFill rotWithShape="1">
          <a:blip r:embed="rId5">
            <a:alphaModFix/>
          </a:blip>
          <a:srcRect b="0" l="0" r="0" t="0"/>
          <a:stretch/>
        </p:blipFill>
        <p:spPr>
          <a:xfrm>
            <a:off x="7495937" y="6037898"/>
            <a:ext cx="6377940" cy="411361"/>
          </a:xfrm>
          <a:prstGeom prst="rect">
            <a:avLst/>
          </a:prstGeom>
          <a:noFill/>
          <a:ln>
            <a:noFill/>
          </a:ln>
        </p:spPr>
      </p:pic>
      <p:sp>
        <p:nvSpPr>
          <p:cNvPr id="315" name="Google Shape;315;p26"/>
          <p:cNvSpPr/>
          <p:nvPr/>
        </p:nvSpPr>
        <p:spPr>
          <a:xfrm>
            <a:off x="7495937" y="6628805"/>
            <a:ext cx="6377940" cy="22705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272525"/>
              </a:buClr>
              <a:buSzPts val="1100"/>
              <a:buFont typeface="Inter"/>
              <a:buNone/>
            </a:pPr>
            <a:r>
              <a:rPr b="1" i="0" lang="en-US" sz="1100" u="none" cap="none" strike="noStrike">
                <a:solidFill>
                  <a:srgbClr val="272525"/>
                </a:solidFill>
                <a:latin typeface="Inter"/>
                <a:ea typeface="Inter"/>
                <a:cs typeface="Inter"/>
                <a:sym typeface="Inter"/>
              </a:rPr>
              <a:t>F1-Score:</a:t>
            </a:r>
            <a:r>
              <a:rPr b="0" i="0" lang="en-US" sz="1100" u="none" cap="none" strike="noStrike">
                <a:solidFill>
                  <a:srgbClr val="272525"/>
                </a:solidFill>
                <a:latin typeface="Inter"/>
                <a:ea typeface="Inter"/>
                <a:cs typeface="Inter"/>
                <a:sym typeface="Inter"/>
              </a:rPr>
              <a:t> Harmonic mean balancing precision and recall</a:t>
            </a:r>
            <a:endParaRPr b="0" i="0" sz="1100" u="none" cap="none" strike="noStrike"/>
          </a:p>
        </p:txBody>
      </p:sp>
      <p:sp>
        <p:nvSpPr>
          <p:cNvPr id="316" name="Google Shape;316;p26"/>
          <p:cNvSpPr/>
          <p:nvPr/>
        </p:nvSpPr>
        <p:spPr>
          <a:xfrm>
            <a:off x="7495937" y="7035403"/>
            <a:ext cx="6377940" cy="41350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250"/>
              <a:buFont typeface="Arial"/>
              <a:buNone/>
            </a:pPr>
            <a:r>
              <a:t/>
            </a:r>
            <a:endParaRPr b="0" i="0" sz="1250" u="none" cap="none" strike="noStrike"/>
          </a:p>
        </p:txBody>
      </p:sp>
      <p:pic>
        <p:nvPicPr>
          <p:cNvPr descr="preencoded.png" id="317" name="Google Shape;317;p26"/>
          <p:cNvPicPr preferRelativeResize="0"/>
          <p:nvPr/>
        </p:nvPicPr>
        <p:blipFill rotWithShape="1">
          <a:blip r:embed="rId6">
            <a:alphaModFix/>
          </a:blip>
          <a:srcRect b="0" l="0" r="0" t="0"/>
          <a:stretch/>
        </p:blipFill>
        <p:spPr>
          <a:xfrm>
            <a:off x="7495937" y="7035403"/>
            <a:ext cx="6377940" cy="4135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7"/>
          <p:cNvSpPr/>
          <p:nvPr/>
        </p:nvSpPr>
        <p:spPr>
          <a:xfrm>
            <a:off x="793790" y="832247"/>
            <a:ext cx="6030754" cy="48375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000000"/>
              </a:buClr>
              <a:buSzPts val="3000"/>
              <a:buFont typeface="Petrona"/>
              <a:buNone/>
            </a:pPr>
            <a:r>
              <a:rPr b="1" i="0" lang="en-US" sz="3000" u="none" cap="none" strike="noStrike">
                <a:solidFill>
                  <a:srgbClr val="000000"/>
                </a:solidFill>
                <a:latin typeface="Petrona"/>
                <a:ea typeface="Petrona"/>
                <a:cs typeface="Petrona"/>
                <a:sym typeface="Petrona"/>
              </a:rPr>
              <a:t>Per-Species Performance Analysis</a:t>
            </a:r>
            <a:endParaRPr b="0" i="0" sz="3000" u="none" cap="none" strike="noStrike"/>
          </a:p>
        </p:txBody>
      </p:sp>
      <p:sp>
        <p:nvSpPr>
          <p:cNvPr id="324" name="Google Shape;324;p27"/>
          <p:cNvSpPr/>
          <p:nvPr/>
        </p:nvSpPr>
        <p:spPr>
          <a:xfrm>
            <a:off x="793790" y="1610797"/>
            <a:ext cx="13042821"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Our model achieves consistently high accuracy across all 8 fish species, demonstrating robust feature learning beyond simple pattern memorization.</a:t>
            </a:r>
            <a:endParaRPr b="0" i="0" sz="1150" u="none" cap="none" strike="noStrike"/>
          </a:p>
        </p:txBody>
      </p:sp>
      <p:pic>
        <p:nvPicPr>
          <p:cNvPr descr="preencoded.png" id="325" name="Google Shape;325;p27"/>
          <p:cNvPicPr preferRelativeResize="0"/>
          <p:nvPr/>
        </p:nvPicPr>
        <p:blipFill rotWithShape="1">
          <a:blip r:embed="rId3">
            <a:alphaModFix/>
          </a:blip>
          <a:srcRect b="0" l="0" r="0" t="0"/>
          <a:stretch/>
        </p:blipFill>
        <p:spPr>
          <a:xfrm>
            <a:off x="793790" y="2012394"/>
            <a:ext cx="8477727" cy="4747497"/>
          </a:xfrm>
          <a:prstGeom prst="rect">
            <a:avLst/>
          </a:prstGeom>
          <a:noFill/>
          <a:ln>
            <a:noFill/>
          </a:ln>
        </p:spPr>
      </p:pic>
      <p:sp>
        <p:nvSpPr>
          <p:cNvPr id="326" name="Google Shape;326;p27"/>
          <p:cNvSpPr/>
          <p:nvPr/>
        </p:nvSpPr>
        <p:spPr>
          <a:xfrm>
            <a:off x="793790" y="6925747"/>
            <a:ext cx="13042821"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The minimal variance (99.1% to 97.1%) across species indicates our model learned generalizable quality features rather than species-specific memorization patterns. Even the lowest-performing species </a:t>
            </a:r>
            <a:r>
              <a:rPr lang="en-US" sz="1150">
                <a:solidFill>
                  <a:srgbClr val="272525"/>
                </a:solidFill>
                <a:latin typeface="Inter"/>
                <a:ea typeface="Inter"/>
                <a:cs typeface="Inter"/>
                <a:sym typeface="Inter"/>
              </a:rPr>
              <a:t>(shrimp)</a:t>
            </a:r>
            <a:r>
              <a:rPr b="0" i="0" lang="en-US" sz="1150" u="none" cap="none" strike="noStrike">
                <a:solidFill>
                  <a:srgbClr val="272525"/>
                </a:solidFill>
                <a:latin typeface="Inter"/>
                <a:ea typeface="Inter"/>
                <a:cs typeface="Inter"/>
                <a:sym typeface="Inter"/>
              </a:rPr>
              <a:t> achieves 97.1% accuracy.</a:t>
            </a:r>
            <a:endParaRPr b="0" i="0" sz="115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8"/>
          <p:cNvSpPr txBox="1"/>
          <p:nvPr/>
        </p:nvSpPr>
        <p:spPr>
          <a:xfrm>
            <a:off x="2415875" y="2868250"/>
            <a:ext cx="6714600" cy="28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t>Thank You!</a:t>
            </a:r>
            <a:endParaRPr sz="5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29" title="Gemini_Generated_Image_vxv88lvxv88lvxv8.png"/>
          <p:cNvPicPr preferRelativeResize="0"/>
          <p:nvPr/>
        </p:nvPicPr>
        <p:blipFill>
          <a:blip r:embed="rId3">
            <a:alphaModFix/>
          </a:blip>
          <a:stretch>
            <a:fillRect/>
          </a:stretch>
        </p:blipFill>
        <p:spPr>
          <a:xfrm>
            <a:off x="3619100" y="418700"/>
            <a:ext cx="7392200" cy="739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734665" y="410707"/>
            <a:ext cx="6150000" cy="521100"/>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000000"/>
              </a:buClr>
              <a:buSzPts val="3250"/>
              <a:buFont typeface="Petrona"/>
              <a:buNone/>
            </a:pPr>
            <a:r>
              <a:rPr b="1" i="0" lang="en-US" sz="3250" u="none" cap="none" strike="noStrike">
                <a:solidFill>
                  <a:srgbClr val="000000"/>
                </a:solidFill>
                <a:latin typeface="Petrona"/>
                <a:ea typeface="Petrona"/>
                <a:cs typeface="Petrona"/>
                <a:sym typeface="Petrona"/>
              </a:rPr>
              <a:t>The Problem: Why We Built This</a:t>
            </a:r>
            <a:endParaRPr b="0" i="0" sz="3250" u="none" cap="none" strike="noStrike"/>
          </a:p>
        </p:txBody>
      </p:sp>
      <p:sp>
        <p:nvSpPr>
          <p:cNvPr id="65" name="Google Shape;65;p14"/>
          <p:cNvSpPr/>
          <p:nvPr/>
        </p:nvSpPr>
        <p:spPr>
          <a:xfrm>
            <a:off x="605328" y="1448375"/>
            <a:ext cx="7866900" cy="1905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Manual fish quality assessment remains fundamentally subjective and inconsistent across the industry. Different inspectors apply varying standards, leading to unpredictable quality determinations. </a:t>
            </a:r>
            <a:endParaRPr b="0" i="0" sz="1550" u="none" cap="none" strike="noStrike">
              <a:solidFill>
                <a:srgbClr val="272525"/>
              </a:solidFill>
              <a:latin typeface="Inter"/>
              <a:ea typeface="Inter"/>
              <a:cs typeface="Inter"/>
              <a:sym typeface="Inter"/>
            </a:endParaRPr>
          </a:p>
          <a:p>
            <a:pPr indent="0" lvl="0" marL="0" marR="0" rtl="0" algn="l">
              <a:lnSpc>
                <a:spcPct val="161290"/>
              </a:lnSpc>
              <a:spcBef>
                <a:spcPts val="0"/>
              </a:spcBef>
              <a:spcAft>
                <a:spcPts val="0"/>
              </a:spcAft>
              <a:buClr>
                <a:srgbClr val="272525"/>
              </a:buClr>
              <a:buSzPts val="1550"/>
              <a:buFont typeface="Inter"/>
              <a:buNone/>
            </a:pPr>
            <a:r>
              <a:t/>
            </a:r>
            <a:endParaRPr sz="1550">
              <a:solidFill>
                <a:srgbClr val="272525"/>
              </a:solidFill>
              <a:latin typeface="Inter"/>
              <a:ea typeface="Inter"/>
              <a:cs typeface="Inter"/>
              <a:sym typeface="Inter"/>
            </a:endParaRPr>
          </a:p>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This subjectivity creates significant challenges for markets, restaurants, and consumers who rely on accurate quality information.</a:t>
            </a:r>
            <a:endParaRPr b="0" i="0" sz="1550" u="none" cap="none" strike="noStrike"/>
          </a:p>
        </p:txBody>
      </p:sp>
      <p:sp>
        <p:nvSpPr>
          <p:cNvPr id="66" name="Google Shape;66;p14"/>
          <p:cNvSpPr/>
          <p:nvPr/>
        </p:nvSpPr>
        <p:spPr>
          <a:xfrm>
            <a:off x="605315" y="4103192"/>
            <a:ext cx="6279300" cy="1905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The impact extends beyond inconsistency. Quality variations directly translate to price fluctuations, where identical fish receive different valuations based on who performs the assessment. </a:t>
            </a:r>
            <a:endParaRPr b="0" i="0" sz="1550" u="none" cap="none" strike="noStrike">
              <a:solidFill>
                <a:srgbClr val="272525"/>
              </a:solidFill>
              <a:latin typeface="Inter"/>
              <a:ea typeface="Inter"/>
              <a:cs typeface="Inter"/>
              <a:sym typeface="Inter"/>
            </a:endParaRPr>
          </a:p>
          <a:p>
            <a:pPr indent="0" lvl="0" marL="0" marR="0" rtl="0" algn="l">
              <a:lnSpc>
                <a:spcPct val="161290"/>
              </a:lnSpc>
              <a:spcBef>
                <a:spcPts val="0"/>
              </a:spcBef>
              <a:spcAft>
                <a:spcPts val="0"/>
              </a:spcAft>
              <a:buClr>
                <a:srgbClr val="272525"/>
              </a:buClr>
              <a:buSzPts val="1550"/>
              <a:buFont typeface="Inter"/>
              <a:buNone/>
            </a:pPr>
            <a:r>
              <a:t/>
            </a:r>
            <a:endParaRPr sz="1550">
              <a:solidFill>
                <a:srgbClr val="272525"/>
              </a:solidFill>
              <a:latin typeface="Inter"/>
              <a:ea typeface="Inter"/>
              <a:cs typeface="Inter"/>
              <a:sym typeface="Inter"/>
            </a:endParaRPr>
          </a:p>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The industry desperately needs an objective, automated quality assessment system that delivers consistent, reliable results regardless of the evaluator.</a:t>
            </a:r>
            <a:endParaRPr b="0" i="0" sz="1550" u="none" cap="none" strike="noStrike"/>
          </a:p>
        </p:txBody>
      </p:sp>
      <p:sp>
        <p:nvSpPr>
          <p:cNvPr id="67" name="Google Shape;67;p14"/>
          <p:cNvSpPr/>
          <p:nvPr/>
        </p:nvSpPr>
        <p:spPr>
          <a:xfrm>
            <a:off x="9161124" y="1867150"/>
            <a:ext cx="2604900" cy="325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Petrona"/>
              <a:buNone/>
            </a:pPr>
            <a:r>
              <a:rPr b="1" i="0" lang="en-US" sz="2050" u="none" cap="none" strike="noStrike">
                <a:solidFill>
                  <a:srgbClr val="000000"/>
                </a:solidFill>
                <a:latin typeface="Petrona"/>
                <a:ea typeface="Petrona"/>
                <a:cs typeface="Petrona"/>
                <a:sym typeface="Petrona"/>
              </a:rPr>
              <a:t>The Real Challenge</a:t>
            </a:r>
            <a:endParaRPr b="0" i="0" sz="2050" u="none" cap="none" strike="noStrike"/>
          </a:p>
        </p:txBody>
      </p:sp>
      <p:sp>
        <p:nvSpPr>
          <p:cNvPr id="68" name="Google Shape;68;p14"/>
          <p:cNvSpPr/>
          <p:nvPr/>
        </p:nvSpPr>
        <p:spPr>
          <a:xfrm>
            <a:off x="8262499" y="2504019"/>
            <a:ext cx="62793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Inter"/>
              <a:buChar char="•"/>
            </a:pPr>
            <a:r>
              <a:rPr b="0" i="0" lang="en-US" sz="1550" u="none" cap="none" strike="noStrike">
                <a:solidFill>
                  <a:srgbClr val="272525"/>
                </a:solidFill>
                <a:latin typeface="Inter"/>
                <a:ea typeface="Inter"/>
                <a:cs typeface="Inter"/>
                <a:sym typeface="Inter"/>
              </a:rPr>
              <a:t>Limited availability of real-world training data</a:t>
            </a:r>
            <a:endParaRPr b="0" i="0" sz="1550" u="none" cap="none" strike="noStrike"/>
          </a:p>
        </p:txBody>
      </p:sp>
      <p:sp>
        <p:nvSpPr>
          <p:cNvPr id="69" name="Google Shape;69;p14"/>
          <p:cNvSpPr/>
          <p:nvPr/>
        </p:nvSpPr>
        <p:spPr>
          <a:xfrm>
            <a:off x="8262499" y="2890972"/>
            <a:ext cx="62793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Inter"/>
              <a:buChar char="•"/>
            </a:pPr>
            <a:r>
              <a:rPr b="0" i="0" lang="en-US" sz="1550" u="none" cap="none" strike="noStrike">
                <a:solidFill>
                  <a:srgbClr val="272525"/>
                </a:solidFill>
                <a:latin typeface="Inter"/>
                <a:ea typeface="Inter"/>
                <a:cs typeface="Inter"/>
                <a:sym typeface="Inter"/>
              </a:rPr>
              <a:t>Synthetic image generation failed completely (45% accuracy)</a:t>
            </a:r>
            <a:endParaRPr b="0" i="0" sz="1550" u="none" cap="none" strike="noStrike"/>
          </a:p>
        </p:txBody>
      </p:sp>
      <p:sp>
        <p:nvSpPr>
          <p:cNvPr id="70" name="Google Shape;70;p14"/>
          <p:cNvSpPr/>
          <p:nvPr/>
        </p:nvSpPr>
        <p:spPr>
          <a:xfrm>
            <a:off x="8262499" y="3277925"/>
            <a:ext cx="62793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Inter"/>
              <a:buChar char="•"/>
            </a:pPr>
            <a:r>
              <a:rPr b="0" i="0" lang="en-US" sz="1550" u="none" cap="none" strike="noStrike">
                <a:solidFill>
                  <a:srgbClr val="272525"/>
                </a:solidFill>
                <a:latin typeface="Inter"/>
                <a:ea typeface="Inter"/>
                <a:cs typeface="Inter"/>
                <a:sym typeface="Inter"/>
              </a:rPr>
              <a:t>Persistent model overfitting issues during development</a:t>
            </a:r>
            <a:endParaRPr b="0" i="0" sz="1550" u="none" cap="none" strike="noStrike"/>
          </a:p>
        </p:txBody>
      </p:sp>
      <p:sp>
        <p:nvSpPr>
          <p:cNvPr id="71" name="Google Shape;71;p14"/>
          <p:cNvSpPr/>
          <p:nvPr/>
        </p:nvSpPr>
        <p:spPr>
          <a:xfrm>
            <a:off x="8262499" y="3664878"/>
            <a:ext cx="62793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Inter"/>
              <a:buChar char="•"/>
            </a:pPr>
            <a:r>
              <a:rPr b="0" i="0" lang="en-US" sz="1550" u="none" cap="none" strike="noStrike">
                <a:solidFill>
                  <a:srgbClr val="272525"/>
                </a:solidFill>
                <a:latin typeface="Inter"/>
                <a:ea typeface="Inter"/>
                <a:cs typeface="Inter"/>
                <a:sym typeface="Inter"/>
              </a:rPr>
              <a:t>Hardware limitations extending training time</a:t>
            </a:r>
            <a:endParaRPr b="0" i="0" sz="1550" u="none" cap="none" strike="noStrike"/>
          </a:p>
        </p:txBody>
      </p:sp>
      <p:sp>
        <p:nvSpPr>
          <p:cNvPr id="72" name="Google Shape;72;p14"/>
          <p:cNvSpPr/>
          <p:nvPr/>
        </p:nvSpPr>
        <p:spPr>
          <a:xfrm>
            <a:off x="8262499" y="4051831"/>
            <a:ext cx="62793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Inter"/>
              <a:buChar char="•"/>
            </a:pPr>
            <a:r>
              <a:rPr b="0" i="0" lang="en-US" sz="1550" u="none" cap="none" strike="noStrike">
                <a:solidFill>
                  <a:srgbClr val="272525"/>
                </a:solidFill>
                <a:latin typeface="Inter"/>
                <a:ea typeface="Inter"/>
                <a:cs typeface="Inter"/>
                <a:sym typeface="Inter"/>
              </a:rPr>
              <a:t>Complex API integration problems</a:t>
            </a:r>
            <a:endParaRPr b="0" i="0" sz="1550" u="none" cap="none" strike="noStrike"/>
          </a:p>
        </p:txBody>
      </p:sp>
      <p:sp>
        <p:nvSpPr>
          <p:cNvPr id="73" name="Google Shape;73;p14"/>
          <p:cNvSpPr/>
          <p:nvPr/>
        </p:nvSpPr>
        <p:spPr>
          <a:xfrm>
            <a:off x="1345400" y="7350300"/>
            <a:ext cx="105078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1" i="0" lang="en-US" sz="1550" u="none" cap="none" strike="noStrike">
                <a:solidFill>
                  <a:srgbClr val="272525"/>
                </a:solidFill>
                <a:latin typeface="Inter"/>
                <a:ea typeface="Inter"/>
                <a:cs typeface="Inter"/>
                <a:sym typeface="Inter"/>
              </a:rPr>
              <a:t>Spoiler alert:</a:t>
            </a:r>
            <a:r>
              <a:rPr b="0" i="0" lang="en-US" sz="1550" u="none" cap="none" strike="noStrike">
                <a:solidFill>
                  <a:srgbClr val="272525"/>
                </a:solidFill>
                <a:latin typeface="Inter"/>
                <a:ea typeface="Inter"/>
                <a:cs typeface="Inter"/>
                <a:sym typeface="Inter"/>
              </a:rPr>
              <a:t> Building this system wasn't easy, but the results were worth the struggle.</a:t>
            </a:r>
            <a:endParaRPr b="0" i="0" sz="15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p:nvPr/>
        </p:nvSpPr>
        <p:spPr>
          <a:xfrm>
            <a:off x="793790" y="686038"/>
            <a:ext cx="7810619" cy="521017"/>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000000"/>
              </a:buClr>
              <a:buSzPts val="3250"/>
              <a:buFont typeface="Petrona"/>
              <a:buNone/>
            </a:pPr>
            <a:r>
              <a:rPr b="1" i="0" lang="en-US" sz="3250" u="none" cap="none" strike="noStrike">
                <a:solidFill>
                  <a:srgbClr val="000000"/>
                </a:solidFill>
                <a:latin typeface="Petrona"/>
                <a:ea typeface="Petrona"/>
                <a:cs typeface="Petrona"/>
                <a:sym typeface="Petrona"/>
              </a:rPr>
              <a:t>System Overview: What We Actually Built</a:t>
            </a:r>
            <a:endParaRPr b="0" i="0" sz="3250" u="none" cap="none" strike="noStrike"/>
          </a:p>
        </p:txBody>
      </p:sp>
      <p:pic>
        <p:nvPicPr>
          <p:cNvPr descr="preencoded.png" id="80" name="Google Shape;80;p15"/>
          <p:cNvPicPr preferRelativeResize="0"/>
          <p:nvPr/>
        </p:nvPicPr>
        <p:blipFill rotWithShape="1">
          <a:blip r:embed="rId3">
            <a:alphaModFix/>
          </a:blip>
          <a:srcRect b="0" l="0" r="0" t="0"/>
          <a:stretch/>
        </p:blipFill>
        <p:spPr>
          <a:xfrm>
            <a:off x="793790" y="1603891"/>
            <a:ext cx="6521410" cy="793790"/>
          </a:xfrm>
          <a:prstGeom prst="rect">
            <a:avLst/>
          </a:prstGeom>
          <a:noFill/>
          <a:ln>
            <a:noFill/>
          </a:ln>
        </p:spPr>
      </p:pic>
      <p:sp>
        <p:nvSpPr>
          <p:cNvPr id="81" name="Google Shape;81;p15"/>
          <p:cNvSpPr/>
          <p:nvPr/>
        </p:nvSpPr>
        <p:spPr>
          <a:xfrm>
            <a:off x="992148" y="2596039"/>
            <a:ext cx="2604968" cy="3256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Image Upload</a:t>
            </a:r>
            <a:endParaRPr b="0" i="0" sz="2050" u="none" cap="none" strike="noStrike"/>
          </a:p>
        </p:txBody>
      </p:sp>
      <p:sp>
        <p:nvSpPr>
          <p:cNvPr id="82" name="Google Shape;82;p15"/>
          <p:cNvSpPr/>
          <p:nvPr/>
        </p:nvSpPr>
        <p:spPr>
          <a:xfrm>
            <a:off x="992148" y="3040737"/>
            <a:ext cx="612469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Users submit fish images through our intuitive interface</a:t>
            </a:r>
            <a:endParaRPr b="0" i="0" sz="1550" u="none" cap="none" strike="noStrike"/>
          </a:p>
        </p:txBody>
      </p:sp>
      <p:pic>
        <p:nvPicPr>
          <p:cNvPr descr="preencoded.png" id="83" name="Google Shape;83;p15"/>
          <p:cNvPicPr preferRelativeResize="0"/>
          <p:nvPr/>
        </p:nvPicPr>
        <p:blipFill rotWithShape="1">
          <a:blip r:embed="rId4">
            <a:alphaModFix/>
          </a:blip>
          <a:srcRect b="0" l="0" r="0" t="0"/>
          <a:stretch/>
        </p:blipFill>
        <p:spPr>
          <a:xfrm>
            <a:off x="7315200" y="1603891"/>
            <a:ext cx="6521410" cy="793790"/>
          </a:xfrm>
          <a:prstGeom prst="rect">
            <a:avLst/>
          </a:prstGeom>
          <a:noFill/>
          <a:ln>
            <a:noFill/>
          </a:ln>
        </p:spPr>
      </p:pic>
      <p:sp>
        <p:nvSpPr>
          <p:cNvPr id="84" name="Google Shape;84;p15"/>
          <p:cNvSpPr/>
          <p:nvPr/>
        </p:nvSpPr>
        <p:spPr>
          <a:xfrm>
            <a:off x="7513558" y="2596039"/>
            <a:ext cx="2604968" cy="3256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AI Analysis</a:t>
            </a:r>
            <a:endParaRPr b="0" i="0" sz="2050" u="none" cap="none" strike="noStrike"/>
          </a:p>
        </p:txBody>
      </p:sp>
      <p:sp>
        <p:nvSpPr>
          <p:cNvPr id="85" name="Google Shape;85;p15"/>
          <p:cNvSpPr/>
          <p:nvPr/>
        </p:nvSpPr>
        <p:spPr>
          <a:xfrm>
            <a:off x="7513558" y="3040737"/>
            <a:ext cx="612469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Deep learning models process visual features</a:t>
            </a:r>
            <a:endParaRPr b="0" i="0" sz="1550" u="none" cap="none" strike="noStrike"/>
          </a:p>
        </p:txBody>
      </p:sp>
      <p:pic>
        <p:nvPicPr>
          <p:cNvPr descr="preencoded.png" id="86" name="Google Shape;86;p15"/>
          <p:cNvPicPr preferRelativeResize="0"/>
          <p:nvPr/>
        </p:nvPicPr>
        <p:blipFill rotWithShape="1">
          <a:blip r:embed="rId5">
            <a:alphaModFix/>
          </a:blip>
          <a:srcRect b="0" l="0" r="0" t="0"/>
          <a:stretch/>
        </p:blipFill>
        <p:spPr>
          <a:xfrm>
            <a:off x="793790" y="3556635"/>
            <a:ext cx="6521410" cy="793790"/>
          </a:xfrm>
          <a:prstGeom prst="rect">
            <a:avLst/>
          </a:prstGeom>
          <a:noFill/>
          <a:ln>
            <a:noFill/>
          </a:ln>
        </p:spPr>
      </p:pic>
      <p:sp>
        <p:nvSpPr>
          <p:cNvPr id="87" name="Google Shape;87;p15"/>
          <p:cNvSpPr/>
          <p:nvPr/>
        </p:nvSpPr>
        <p:spPr>
          <a:xfrm>
            <a:off x="992148" y="4548783"/>
            <a:ext cx="2604968" cy="3256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Quality Assessment</a:t>
            </a:r>
            <a:endParaRPr b="0" i="0" sz="2050" u="none" cap="none" strike="noStrike"/>
          </a:p>
        </p:txBody>
      </p:sp>
      <p:sp>
        <p:nvSpPr>
          <p:cNvPr id="88" name="Google Shape;88;p15"/>
          <p:cNvSpPr/>
          <p:nvPr/>
        </p:nvSpPr>
        <p:spPr>
          <a:xfrm>
            <a:off x="992148" y="4993481"/>
            <a:ext cx="612469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System generates objective quality grades</a:t>
            </a:r>
            <a:endParaRPr b="0" i="0" sz="1550" u="none" cap="none" strike="noStrike"/>
          </a:p>
        </p:txBody>
      </p:sp>
      <p:pic>
        <p:nvPicPr>
          <p:cNvPr descr="preencoded.png" id="89" name="Google Shape;89;p15"/>
          <p:cNvPicPr preferRelativeResize="0"/>
          <p:nvPr/>
        </p:nvPicPr>
        <p:blipFill rotWithShape="1">
          <a:blip r:embed="rId6">
            <a:alphaModFix/>
          </a:blip>
          <a:srcRect b="0" l="0" r="0" t="0"/>
          <a:stretch/>
        </p:blipFill>
        <p:spPr>
          <a:xfrm>
            <a:off x="7315200" y="3556635"/>
            <a:ext cx="6521410" cy="793790"/>
          </a:xfrm>
          <a:prstGeom prst="rect">
            <a:avLst/>
          </a:prstGeom>
          <a:noFill/>
          <a:ln>
            <a:noFill/>
          </a:ln>
        </p:spPr>
      </p:pic>
      <p:sp>
        <p:nvSpPr>
          <p:cNvPr id="90" name="Google Shape;90;p15"/>
          <p:cNvSpPr/>
          <p:nvPr/>
        </p:nvSpPr>
        <p:spPr>
          <a:xfrm>
            <a:off x="7513558" y="4548783"/>
            <a:ext cx="2604968" cy="3256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Results Display</a:t>
            </a:r>
            <a:endParaRPr b="0" i="0" sz="2050" u="none" cap="none" strike="noStrike"/>
          </a:p>
        </p:txBody>
      </p:sp>
      <p:sp>
        <p:nvSpPr>
          <p:cNvPr id="91" name="Google Shape;91;p15"/>
          <p:cNvSpPr/>
          <p:nvPr/>
        </p:nvSpPr>
        <p:spPr>
          <a:xfrm>
            <a:off x="7513558" y="4993481"/>
            <a:ext cx="612469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Comprehensive quality reports with market valuation</a:t>
            </a:r>
            <a:endParaRPr b="0" i="0" sz="1550" u="none" cap="none" strike="noStrike"/>
          </a:p>
        </p:txBody>
      </p:sp>
      <p:sp>
        <p:nvSpPr>
          <p:cNvPr id="92" name="Google Shape;92;p15"/>
          <p:cNvSpPr/>
          <p:nvPr/>
        </p:nvSpPr>
        <p:spPr>
          <a:xfrm>
            <a:off x="793790" y="5732621"/>
            <a:ext cx="130428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Our system delivers three core capabilities: accurate species identification across eight common varieties, objective quality grading based on visual indicators, and real-time market valuation estimates. Target users include fish markets seeking consistency, restaurants demanding quality verification, professional quality inspectors, and informed consumers.</a:t>
            </a:r>
            <a:endParaRPr b="0" i="0" sz="1550" u="none" cap="none" strike="noStrike"/>
          </a:p>
        </p:txBody>
      </p:sp>
      <p:sp>
        <p:nvSpPr>
          <p:cNvPr id="93" name="Google Shape;93;p15"/>
          <p:cNvSpPr/>
          <p:nvPr/>
        </p:nvSpPr>
        <p:spPr>
          <a:xfrm>
            <a:off x="793790" y="6908482"/>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1" i="0" lang="en-US" sz="1550" u="none" cap="none" strike="noStrike">
                <a:solidFill>
                  <a:srgbClr val="272525"/>
                </a:solidFill>
                <a:latin typeface="Inter"/>
                <a:ea typeface="Inter"/>
                <a:cs typeface="Inter"/>
                <a:sym typeface="Inter"/>
              </a:rPr>
              <a:t>Key benefit:</a:t>
            </a:r>
            <a:r>
              <a:rPr b="0" i="0" lang="en-US" sz="1550" u="none" cap="none" strike="noStrike">
                <a:solidFill>
                  <a:srgbClr val="272525"/>
                </a:solidFill>
                <a:latin typeface="Inter"/>
                <a:ea typeface="Inter"/>
                <a:cs typeface="Inter"/>
                <a:sym typeface="Inter"/>
              </a:rPr>
              <a:t> Objective, consistent, and fast quality assessment—when it's working properly. The system processes images in approximately 1.2 seconds, delivering results that would take human inspectors several minutes to determine.</a:t>
            </a:r>
            <a:endParaRPr b="0" i="0" sz="15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p:nvPr/>
        </p:nvSpPr>
        <p:spPr>
          <a:xfrm>
            <a:off x="793790" y="1457920"/>
            <a:ext cx="10095428" cy="521017"/>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000000"/>
              </a:buClr>
              <a:buSzPts val="3250"/>
              <a:buFont typeface="Petrona"/>
              <a:buNone/>
            </a:pPr>
            <a:r>
              <a:rPr b="1" i="0" lang="en-US" sz="3250" u="none" cap="none" strike="noStrike">
                <a:solidFill>
                  <a:srgbClr val="000000"/>
                </a:solidFill>
                <a:latin typeface="Petrona"/>
                <a:ea typeface="Petrona"/>
                <a:cs typeface="Petrona"/>
                <a:sym typeface="Petrona"/>
              </a:rPr>
              <a:t>Frontend Architecture:</a:t>
            </a:r>
            <a:r>
              <a:rPr b="1" i="0" lang="en-US" sz="3250" u="none" cap="none" strike="noStrike">
                <a:solidFill>
                  <a:srgbClr val="000000"/>
                </a:solidFill>
                <a:latin typeface="Petrona"/>
                <a:ea typeface="Petrona"/>
                <a:cs typeface="Petrona"/>
                <a:sym typeface="Petrona"/>
              </a:rPr>
              <a:t> React.js</a:t>
            </a:r>
            <a:r>
              <a:rPr b="1" i="0" lang="en-US" sz="3250" u="none" cap="none" strike="noStrike">
                <a:solidFill>
                  <a:srgbClr val="000000"/>
                </a:solidFill>
                <a:latin typeface="Petrona"/>
                <a:ea typeface="Petrona"/>
                <a:cs typeface="Petrona"/>
                <a:sym typeface="Petrona"/>
              </a:rPr>
              <a:t> </a:t>
            </a:r>
            <a:endParaRPr b="0" i="0" sz="3250" u="none" cap="none" strike="noStrike"/>
          </a:p>
        </p:txBody>
      </p:sp>
      <p:sp>
        <p:nvSpPr>
          <p:cNvPr id="100" name="Google Shape;100;p16"/>
          <p:cNvSpPr/>
          <p:nvPr/>
        </p:nvSpPr>
        <p:spPr>
          <a:xfrm>
            <a:off x="646640" y="2400551"/>
            <a:ext cx="7632000" cy="1587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Our component architecture includes ImageUpload for handling user submissions, PredictionDisplay for rendering AI results, DashboardLayout for organizing the interface, and FishDirectory for species information. We refactored these components three times to achieve optimal structure and reusability.</a:t>
            </a:r>
            <a:endParaRPr b="0" i="0" sz="1550" u="none" cap="none" strike="noStrike"/>
          </a:p>
        </p:txBody>
      </p:sp>
      <p:sp>
        <p:nvSpPr>
          <p:cNvPr id="101" name="Google Shape;101;p16"/>
          <p:cNvSpPr/>
          <p:nvPr/>
        </p:nvSpPr>
        <p:spPr>
          <a:xfrm>
            <a:off x="8917543" y="2400538"/>
            <a:ext cx="2604968" cy="3256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Petrona"/>
              <a:buNone/>
            </a:pPr>
            <a:r>
              <a:rPr b="1" i="0" lang="en-US" sz="2050" u="none" cap="none" strike="noStrike">
                <a:solidFill>
                  <a:srgbClr val="000000"/>
                </a:solidFill>
                <a:latin typeface="Petrona"/>
                <a:ea typeface="Petrona"/>
                <a:cs typeface="Petrona"/>
                <a:sym typeface="Petrona"/>
              </a:rPr>
              <a:t>Tech Stack Highlights</a:t>
            </a:r>
            <a:endParaRPr b="0" i="0" sz="2050" u="none" cap="none" strike="noStrike"/>
          </a:p>
        </p:txBody>
      </p:sp>
      <p:sp>
        <p:nvSpPr>
          <p:cNvPr id="102" name="Google Shape;102;p16"/>
          <p:cNvSpPr/>
          <p:nvPr/>
        </p:nvSpPr>
        <p:spPr>
          <a:xfrm>
            <a:off x="8917543" y="2924532"/>
            <a:ext cx="4926568"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Inter"/>
              <a:buChar char="•"/>
            </a:pPr>
            <a:r>
              <a:rPr b="0" i="0" lang="en-US" sz="1550" u="none" cap="none" strike="noStrike">
                <a:solidFill>
                  <a:srgbClr val="272525"/>
                </a:solidFill>
                <a:latin typeface="Inter"/>
                <a:ea typeface="Inter"/>
                <a:cs typeface="Inter"/>
                <a:sym typeface="Inter"/>
              </a:rPr>
              <a:t>React 18.2.0 + TypeScript</a:t>
            </a:r>
            <a:endParaRPr b="0" i="0" sz="1550" u="none" cap="none" strike="noStrike"/>
          </a:p>
        </p:txBody>
      </p:sp>
      <p:sp>
        <p:nvSpPr>
          <p:cNvPr id="103" name="Google Shape;103;p16"/>
          <p:cNvSpPr/>
          <p:nvPr/>
        </p:nvSpPr>
        <p:spPr>
          <a:xfrm>
            <a:off x="8917543" y="3311485"/>
            <a:ext cx="4926568"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Inter"/>
              <a:buChar char="•"/>
            </a:pPr>
            <a:r>
              <a:rPr b="0" i="0" lang="en-US" sz="1550" u="none" cap="none" strike="noStrike">
                <a:solidFill>
                  <a:srgbClr val="272525"/>
                </a:solidFill>
                <a:latin typeface="Inter"/>
                <a:ea typeface="Inter"/>
                <a:cs typeface="Inter"/>
                <a:sym typeface="Inter"/>
              </a:rPr>
              <a:t>Vite build tool</a:t>
            </a:r>
            <a:endParaRPr b="0" i="0" sz="1550" u="none" cap="none" strike="noStrike"/>
          </a:p>
        </p:txBody>
      </p:sp>
      <p:sp>
        <p:nvSpPr>
          <p:cNvPr id="104" name="Google Shape;104;p16"/>
          <p:cNvSpPr/>
          <p:nvPr/>
        </p:nvSpPr>
        <p:spPr>
          <a:xfrm>
            <a:off x="8917543" y="3698438"/>
            <a:ext cx="4926568"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Inter"/>
              <a:buChar char="•"/>
            </a:pPr>
            <a:r>
              <a:rPr b="0" i="0" lang="en-US" sz="1550" u="none" cap="none" strike="noStrike">
                <a:solidFill>
                  <a:srgbClr val="272525"/>
                </a:solidFill>
                <a:latin typeface="Inter"/>
                <a:ea typeface="Inter"/>
                <a:cs typeface="Inter"/>
                <a:sym typeface="Inter"/>
              </a:rPr>
              <a:t>Tailwind CSS</a:t>
            </a:r>
            <a:endParaRPr b="0" i="0" sz="1550" u="none" cap="none" strike="noStrike"/>
          </a:p>
        </p:txBody>
      </p:sp>
      <p:sp>
        <p:nvSpPr>
          <p:cNvPr id="105" name="Google Shape;105;p16"/>
          <p:cNvSpPr/>
          <p:nvPr/>
        </p:nvSpPr>
        <p:spPr>
          <a:xfrm>
            <a:off x="793790" y="4831086"/>
            <a:ext cx="130428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State management relies on React hooks rather than external libraries, keeping the bundle size manageable. Radix UI components saved countless hours of custom CSS work. We implemented bundle size optimization and lazy loading to improve performance, though the bundle remains larger than we'd like.</a:t>
            </a:r>
            <a:endParaRPr b="0" i="0" sz="15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p:nvPr/>
        </p:nvSpPr>
        <p:spPr>
          <a:xfrm>
            <a:off x="789503" y="544354"/>
            <a:ext cx="12038171" cy="518041"/>
          </a:xfrm>
          <a:prstGeom prst="rect">
            <a:avLst/>
          </a:prstGeom>
          <a:noFill/>
          <a:ln>
            <a:noFill/>
          </a:ln>
        </p:spPr>
        <p:txBody>
          <a:bodyPr anchorCtr="0" anchor="t" bIns="0" lIns="0" spcFirstLastPara="1" rIns="0" wrap="square" tIns="0">
            <a:noAutofit/>
          </a:bodyPr>
          <a:lstStyle/>
          <a:p>
            <a:pPr indent="0" lvl="0" marL="0" marR="0" rtl="0" algn="l">
              <a:lnSpc>
                <a:spcPct val="124615"/>
              </a:lnSpc>
              <a:spcBef>
                <a:spcPts val="0"/>
              </a:spcBef>
              <a:spcAft>
                <a:spcPts val="0"/>
              </a:spcAft>
              <a:buClr>
                <a:srgbClr val="000000"/>
              </a:buClr>
              <a:buSzPts val="3250"/>
              <a:buFont typeface="Petrona"/>
              <a:buNone/>
            </a:pPr>
            <a:r>
              <a:rPr b="1" i="0" lang="en-US" sz="3250" u="none" cap="none" strike="noStrike">
                <a:solidFill>
                  <a:srgbClr val="000000"/>
                </a:solidFill>
                <a:latin typeface="Petrona"/>
                <a:ea typeface="Petrona"/>
                <a:cs typeface="Petrona"/>
                <a:sym typeface="Petrona"/>
              </a:rPr>
              <a:t>Database &amp; Backend: Supabase Integration</a:t>
            </a:r>
            <a:endParaRPr b="0" i="0" sz="3250" u="none" cap="none" strike="noStrike"/>
          </a:p>
        </p:txBody>
      </p:sp>
      <p:sp>
        <p:nvSpPr>
          <p:cNvPr id="112" name="Google Shape;112;p17"/>
          <p:cNvSpPr/>
          <p:nvPr/>
        </p:nvSpPr>
        <p:spPr>
          <a:xfrm>
            <a:off x="789503" y="1457087"/>
            <a:ext cx="6426900" cy="2588700"/>
          </a:xfrm>
          <a:prstGeom prst="roundRect">
            <a:avLst>
              <a:gd fmla="val 3202"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994410" y="1661993"/>
            <a:ext cx="592098" cy="592098"/>
          </a:xfrm>
          <a:prstGeom prst="roundRect">
            <a:avLst>
              <a:gd fmla="val 15441845"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4" name="Google Shape;114;p17"/>
          <p:cNvPicPr preferRelativeResize="0"/>
          <p:nvPr/>
        </p:nvPicPr>
        <p:blipFill rotWithShape="1">
          <a:blip r:embed="rId3">
            <a:alphaModFix/>
          </a:blip>
          <a:srcRect b="0" l="0" r="0" t="0"/>
          <a:stretch/>
        </p:blipFill>
        <p:spPr>
          <a:xfrm>
            <a:off x="1157288" y="1791533"/>
            <a:ext cx="266343" cy="333018"/>
          </a:xfrm>
          <a:prstGeom prst="rect">
            <a:avLst/>
          </a:prstGeom>
          <a:noFill/>
          <a:ln>
            <a:noFill/>
          </a:ln>
        </p:spPr>
      </p:pic>
      <p:sp>
        <p:nvSpPr>
          <p:cNvPr id="115" name="Google Shape;115;p17"/>
          <p:cNvSpPr/>
          <p:nvPr/>
        </p:nvSpPr>
        <p:spPr>
          <a:xfrm>
            <a:off x="994410" y="2451378"/>
            <a:ext cx="2590562" cy="32385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PostgreSQL Database</a:t>
            </a:r>
            <a:endParaRPr b="0" i="0" sz="2000" u="none" cap="none" strike="noStrike"/>
          </a:p>
        </p:txBody>
      </p:sp>
      <p:sp>
        <p:nvSpPr>
          <p:cNvPr id="116" name="Google Shape;116;p17"/>
          <p:cNvSpPr/>
          <p:nvPr/>
        </p:nvSpPr>
        <p:spPr>
          <a:xfrm>
            <a:off x="994410" y="2893576"/>
            <a:ext cx="6017181" cy="947261"/>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Supabase provides our PostgreSQL backend with Row Level Security (RLS) for data protection. Understanding RLS policies took significant time, but the security benefits are substantial.</a:t>
            </a:r>
            <a:endParaRPr b="0" i="0" sz="1550" u="none" cap="none" strike="noStrike"/>
          </a:p>
        </p:txBody>
      </p:sp>
      <p:sp>
        <p:nvSpPr>
          <p:cNvPr id="117" name="Google Shape;117;p17"/>
          <p:cNvSpPr/>
          <p:nvPr/>
        </p:nvSpPr>
        <p:spPr>
          <a:xfrm>
            <a:off x="7413784" y="1457087"/>
            <a:ext cx="6427113" cy="2588657"/>
          </a:xfrm>
          <a:prstGeom prst="roundRect">
            <a:avLst>
              <a:gd fmla="val 3202"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7618690" y="1661993"/>
            <a:ext cx="592098" cy="592098"/>
          </a:xfrm>
          <a:prstGeom prst="roundRect">
            <a:avLst>
              <a:gd fmla="val 15441845"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9" name="Google Shape;119;p17"/>
          <p:cNvPicPr preferRelativeResize="0"/>
          <p:nvPr/>
        </p:nvPicPr>
        <p:blipFill rotWithShape="1">
          <a:blip r:embed="rId4">
            <a:alphaModFix/>
          </a:blip>
          <a:srcRect b="0" l="0" r="0" t="0"/>
          <a:stretch/>
        </p:blipFill>
        <p:spPr>
          <a:xfrm>
            <a:off x="7781568" y="1791533"/>
            <a:ext cx="266343" cy="333018"/>
          </a:xfrm>
          <a:prstGeom prst="rect">
            <a:avLst/>
          </a:prstGeom>
          <a:noFill/>
          <a:ln>
            <a:noFill/>
          </a:ln>
        </p:spPr>
      </p:pic>
      <p:sp>
        <p:nvSpPr>
          <p:cNvPr id="120" name="Google Shape;120;p17"/>
          <p:cNvSpPr/>
          <p:nvPr/>
        </p:nvSpPr>
        <p:spPr>
          <a:xfrm>
            <a:off x="7618690" y="2451378"/>
            <a:ext cx="2590562" cy="32385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Schema Design</a:t>
            </a:r>
            <a:endParaRPr b="0" i="0" sz="2000" u="none" cap="none" strike="noStrike"/>
          </a:p>
        </p:txBody>
      </p:sp>
      <p:sp>
        <p:nvSpPr>
          <p:cNvPr id="121" name="Google Shape;121;p17"/>
          <p:cNvSpPr/>
          <p:nvPr/>
        </p:nvSpPr>
        <p:spPr>
          <a:xfrm>
            <a:off x="7618690" y="2893576"/>
            <a:ext cx="6017300" cy="947261"/>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Three core tables: profiles for user data, fish_predictions for analysis results, and fish_species for reference information. We redesigned the schema twice to optimize query performance.</a:t>
            </a:r>
            <a:endParaRPr b="0" i="0" sz="1550" u="none" cap="none" strike="noStrike"/>
          </a:p>
        </p:txBody>
      </p:sp>
      <p:sp>
        <p:nvSpPr>
          <p:cNvPr id="122" name="Google Shape;122;p17"/>
          <p:cNvSpPr/>
          <p:nvPr/>
        </p:nvSpPr>
        <p:spPr>
          <a:xfrm>
            <a:off x="789503" y="4243030"/>
            <a:ext cx="6426994" cy="2588657"/>
          </a:xfrm>
          <a:prstGeom prst="roundRect">
            <a:avLst>
              <a:gd fmla="val 3202"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994410" y="4447937"/>
            <a:ext cx="592098" cy="592098"/>
          </a:xfrm>
          <a:prstGeom prst="roundRect">
            <a:avLst>
              <a:gd fmla="val 15441845"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4" name="Google Shape;124;p17"/>
          <p:cNvPicPr preferRelativeResize="0"/>
          <p:nvPr/>
        </p:nvPicPr>
        <p:blipFill rotWithShape="1">
          <a:blip r:embed="rId5">
            <a:alphaModFix/>
          </a:blip>
          <a:srcRect b="0" l="0" r="0" t="0"/>
          <a:stretch/>
        </p:blipFill>
        <p:spPr>
          <a:xfrm>
            <a:off x="1157288" y="4577477"/>
            <a:ext cx="266343" cy="333018"/>
          </a:xfrm>
          <a:prstGeom prst="rect">
            <a:avLst/>
          </a:prstGeom>
          <a:noFill/>
          <a:ln>
            <a:noFill/>
          </a:ln>
        </p:spPr>
      </p:pic>
      <p:sp>
        <p:nvSpPr>
          <p:cNvPr id="125" name="Google Shape;125;p17"/>
          <p:cNvSpPr/>
          <p:nvPr/>
        </p:nvSpPr>
        <p:spPr>
          <a:xfrm>
            <a:off x="994410" y="5237321"/>
            <a:ext cx="2590562" cy="32385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Authentication</a:t>
            </a:r>
            <a:endParaRPr b="0" i="0" sz="2000" u="none" cap="none" strike="noStrike"/>
          </a:p>
        </p:txBody>
      </p:sp>
      <p:sp>
        <p:nvSpPr>
          <p:cNvPr id="126" name="Google Shape;126;p17"/>
          <p:cNvSpPr/>
          <p:nvPr/>
        </p:nvSpPr>
        <p:spPr>
          <a:xfrm>
            <a:off x="994410" y="5679519"/>
            <a:ext cx="6017181" cy="947261"/>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Supabase Auth handles email/password authentication. We considered social login but the complexity wasn't justified for our MVP timeframe.</a:t>
            </a:r>
            <a:endParaRPr b="0" i="0" sz="1550" u="none" cap="none" strike="noStrike"/>
          </a:p>
        </p:txBody>
      </p:sp>
      <p:sp>
        <p:nvSpPr>
          <p:cNvPr id="127" name="Google Shape;127;p17"/>
          <p:cNvSpPr/>
          <p:nvPr/>
        </p:nvSpPr>
        <p:spPr>
          <a:xfrm>
            <a:off x="7413784" y="4243030"/>
            <a:ext cx="6427113" cy="2588657"/>
          </a:xfrm>
          <a:prstGeom prst="roundRect">
            <a:avLst>
              <a:gd fmla="val 3202"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7618690" y="4447937"/>
            <a:ext cx="592098" cy="592098"/>
          </a:xfrm>
          <a:prstGeom prst="roundRect">
            <a:avLst>
              <a:gd fmla="val 15441845"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9" name="Google Shape;129;p17"/>
          <p:cNvPicPr preferRelativeResize="0"/>
          <p:nvPr/>
        </p:nvPicPr>
        <p:blipFill rotWithShape="1">
          <a:blip r:embed="rId6">
            <a:alphaModFix/>
          </a:blip>
          <a:srcRect b="0" l="0" r="0" t="0"/>
          <a:stretch/>
        </p:blipFill>
        <p:spPr>
          <a:xfrm>
            <a:off x="7781568" y="4577477"/>
            <a:ext cx="266343" cy="333018"/>
          </a:xfrm>
          <a:prstGeom prst="rect">
            <a:avLst/>
          </a:prstGeom>
          <a:noFill/>
          <a:ln>
            <a:noFill/>
          </a:ln>
        </p:spPr>
      </p:pic>
      <p:sp>
        <p:nvSpPr>
          <p:cNvPr id="130" name="Google Shape;130;p17"/>
          <p:cNvSpPr/>
          <p:nvPr/>
        </p:nvSpPr>
        <p:spPr>
          <a:xfrm>
            <a:off x="7618690" y="5237321"/>
            <a:ext cx="2590562" cy="32385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File Storage</a:t>
            </a:r>
            <a:endParaRPr b="0" i="0" sz="2000" u="none" cap="none" strike="noStrike"/>
          </a:p>
        </p:txBody>
      </p:sp>
      <p:sp>
        <p:nvSpPr>
          <p:cNvPr id="131" name="Google Shape;131;p17"/>
          <p:cNvSpPr/>
          <p:nvPr/>
        </p:nvSpPr>
        <p:spPr>
          <a:xfrm>
            <a:off x="7618690" y="5679519"/>
            <a:ext cx="6017300" cy="947261"/>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Integrated storage for images and exported reports. Upload size limits proved restrictive for high-resolution images, requiring client-side compression.</a:t>
            </a:r>
            <a:endParaRPr b="0" i="0" sz="1550" u="none" cap="none" strike="noStrike"/>
          </a:p>
        </p:txBody>
      </p:sp>
      <p:sp>
        <p:nvSpPr>
          <p:cNvPr id="132" name="Google Shape;132;p17"/>
          <p:cNvSpPr/>
          <p:nvPr/>
        </p:nvSpPr>
        <p:spPr>
          <a:xfrm>
            <a:off x="789503" y="7053620"/>
            <a:ext cx="13051393" cy="631507"/>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Real-time subscriptions enable live updates as predictions complete. The file storage system handles both original images and generated PDF/CSV exports, though we're still optimizing the export pipeline for speed.</a:t>
            </a:r>
            <a:endParaRPr b="0" i="0" sz="15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p:nvPr/>
        </p:nvSpPr>
        <p:spPr>
          <a:xfrm>
            <a:off x="789503" y="544354"/>
            <a:ext cx="12038100" cy="518100"/>
          </a:xfrm>
          <a:prstGeom prst="rect">
            <a:avLst/>
          </a:prstGeom>
          <a:noFill/>
          <a:ln>
            <a:noFill/>
          </a:ln>
        </p:spPr>
        <p:txBody>
          <a:bodyPr anchorCtr="0" anchor="t" bIns="0" lIns="0" spcFirstLastPara="1" rIns="0" wrap="square" tIns="0">
            <a:noAutofit/>
          </a:bodyPr>
          <a:lstStyle/>
          <a:p>
            <a:pPr indent="0" lvl="0" marL="0" marR="0" rtl="0" algn="l">
              <a:lnSpc>
                <a:spcPct val="124615"/>
              </a:lnSpc>
              <a:spcBef>
                <a:spcPts val="0"/>
              </a:spcBef>
              <a:spcAft>
                <a:spcPts val="0"/>
              </a:spcAft>
              <a:buClr>
                <a:srgbClr val="000000"/>
              </a:buClr>
              <a:buSzPts val="3250"/>
              <a:buFont typeface="Petrona"/>
              <a:buNone/>
            </a:pPr>
            <a:r>
              <a:rPr b="1" i="0" lang="en-US" sz="3250" u="none" cap="none" strike="noStrike">
                <a:solidFill>
                  <a:srgbClr val="000000"/>
                </a:solidFill>
                <a:latin typeface="Petrona"/>
                <a:ea typeface="Petrona"/>
                <a:cs typeface="Petrona"/>
                <a:sym typeface="Petrona"/>
              </a:rPr>
              <a:t>Database &amp; Backend: Supabase </a:t>
            </a:r>
            <a:r>
              <a:rPr b="1" lang="en-US" sz="3250">
                <a:latin typeface="Petrona"/>
                <a:ea typeface="Petrona"/>
                <a:cs typeface="Petrona"/>
                <a:sym typeface="Petrona"/>
              </a:rPr>
              <a:t>Structure</a:t>
            </a:r>
            <a:endParaRPr b="1" sz="3250">
              <a:latin typeface="Petrona"/>
              <a:ea typeface="Petrona"/>
              <a:cs typeface="Petrona"/>
              <a:sym typeface="Petrona"/>
            </a:endParaRPr>
          </a:p>
          <a:p>
            <a:pPr indent="0" lvl="0" marL="0" marR="0" rtl="0" algn="l">
              <a:lnSpc>
                <a:spcPct val="124615"/>
              </a:lnSpc>
              <a:spcBef>
                <a:spcPts val="0"/>
              </a:spcBef>
              <a:spcAft>
                <a:spcPts val="0"/>
              </a:spcAft>
              <a:buClr>
                <a:srgbClr val="000000"/>
              </a:buClr>
              <a:buSzPts val="3250"/>
              <a:buFont typeface="Petrona"/>
              <a:buNone/>
            </a:pPr>
            <a:r>
              <a:t/>
            </a:r>
            <a:endParaRPr b="1" sz="3250">
              <a:latin typeface="Petrona"/>
              <a:ea typeface="Petrona"/>
              <a:cs typeface="Petrona"/>
              <a:sym typeface="Petrona"/>
            </a:endParaRPr>
          </a:p>
        </p:txBody>
      </p:sp>
      <p:sp>
        <p:nvSpPr>
          <p:cNvPr id="139" name="Google Shape;139;p18"/>
          <p:cNvSpPr/>
          <p:nvPr/>
        </p:nvSpPr>
        <p:spPr>
          <a:xfrm>
            <a:off x="515000" y="1208675"/>
            <a:ext cx="6599400" cy="6369300"/>
          </a:xfrm>
          <a:prstGeom prst="rect">
            <a:avLst/>
          </a:prstGeom>
          <a:noFill/>
          <a:ln>
            <a:noFill/>
          </a:ln>
        </p:spPr>
        <p:txBody>
          <a:bodyPr anchorCtr="0" anchor="t" bIns="0" lIns="0" spcFirstLastPara="1" rIns="0" wrap="square" tIns="0">
            <a:noAutofit/>
          </a:bodyPr>
          <a:lstStyle/>
          <a:p>
            <a:pPr indent="0" lvl="0" marL="0" rtl="0" algn="l">
              <a:lnSpc>
                <a:spcPct val="156000"/>
              </a:lnSpc>
              <a:spcBef>
                <a:spcPts val="0"/>
              </a:spcBef>
              <a:spcAft>
                <a:spcPts val="0"/>
              </a:spcAft>
              <a:buClr>
                <a:schemeClr val="dk1"/>
              </a:buClr>
              <a:buSzPts val="1100"/>
              <a:buFont typeface="Arial"/>
              <a:buNone/>
            </a:pPr>
            <a:r>
              <a:rPr lang="en-US" sz="1550">
                <a:solidFill>
                  <a:schemeClr val="dk1"/>
                </a:solidFill>
                <a:latin typeface="Inter"/>
                <a:ea typeface="Inter"/>
                <a:cs typeface="Inter"/>
                <a:sym typeface="Inter"/>
              </a:rPr>
              <a:t>Current Relationships:</a:t>
            </a:r>
            <a:endParaRPr sz="1550">
              <a:solidFill>
                <a:schemeClr val="dk1"/>
              </a:solidFill>
              <a:latin typeface="Inter"/>
              <a:ea typeface="Inter"/>
              <a:cs typeface="Inter"/>
              <a:sym typeface="Inter"/>
            </a:endParaRPr>
          </a:p>
          <a:p>
            <a:pPr indent="-327025" lvl="0" marL="457200" rtl="0" algn="l">
              <a:lnSpc>
                <a:spcPct val="156000"/>
              </a:lnSpc>
              <a:spcBef>
                <a:spcPts val="1500"/>
              </a:spcBef>
              <a:spcAft>
                <a:spcPts val="0"/>
              </a:spcAft>
              <a:buClr>
                <a:schemeClr val="dk1"/>
              </a:buClr>
              <a:buSzPts val="1550"/>
              <a:buFont typeface="Inter"/>
              <a:buAutoNum type="arabicPeriod"/>
            </a:pPr>
            <a:r>
              <a:rPr lang="en-US" sz="1550">
                <a:solidFill>
                  <a:schemeClr val="dk1"/>
                </a:solidFill>
                <a:latin typeface="Inter"/>
                <a:ea typeface="Inter"/>
                <a:cs typeface="Inter"/>
                <a:sym typeface="Inter"/>
              </a:rPr>
              <a:t>profiles ↔ auth.users: One-to-one relationship storing user information (name, vessel details)</a:t>
            </a:r>
            <a:endParaRPr sz="1550">
              <a:solidFill>
                <a:schemeClr val="dk1"/>
              </a:solidFill>
              <a:latin typeface="Inter"/>
              <a:ea typeface="Inter"/>
              <a:cs typeface="Inter"/>
              <a:sym typeface="Inter"/>
            </a:endParaRPr>
          </a:p>
          <a:p>
            <a:pPr indent="-327025" lvl="0" marL="457200" rtl="0" algn="l">
              <a:lnSpc>
                <a:spcPct val="156000"/>
              </a:lnSpc>
              <a:spcBef>
                <a:spcPts val="0"/>
              </a:spcBef>
              <a:spcAft>
                <a:spcPts val="0"/>
              </a:spcAft>
              <a:buClr>
                <a:schemeClr val="dk1"/>
              </a:buClr>
              <a:buSzPts val="1550"/>
              <a:buAutoNum type="arabicPeriod"/>
            </a:pPr>
            <a:r>
              <a:rPr lang="en-US" sz="1550">
                <a:solidFill>
                  <a:schemeClr val="dk1"/>
                </a:solidFill>
                <a:latin typeface="Inter"/>
                <a:ea typeface="Inter"/>
                <a:cs typeface="Inter"/>
                <a:sym typeface="Inter"/>
              </a:rPr>
              <a:t>fish_predictions → profiles: Many-to-one relationship linking predictions to users via user_id</a:t>
            </a:r>
            <a:endParaRPr sz="1550">
              <a:solidFill>
                <a:schemeClr val="dk1"/>
              </a:solidFill>
              <a:latin typeface="Inter"/>
              <a:ea typeface="Inter"/>
              <a:cs typeface="Inter"/>
              <a:sym typeface="Inter"/>
            </a:endParaRPr>
          </a:p>
          <a:p>
            <a:pPr indent="0" lvl="0" marL="0" rtl="0" algn="l">
              <a:lnSpc>
                <a:spcPct val="156000"/>
              </a:lnSpc>
              <a:spcBef>
                <a:spcPts val="1500"/>
              </a:spcBef>
              <a:spcAft>
                <a:spcPts val="0"/>
              </a:spcAft>
              <a:buClr>
                <a:schemeClr val="dk1"/>
              </a:buClr>
              <a:buSzPts val="1100"/>
              <a:buFont typeface="Arial"/>
              <a:buNone/>
            </a:pPr>
            <a:r>
              <a:rPr lang="en-US" sz="1550">
                <a:solidFill>
                  <a:schemeClr val="dk1"/>
                </a:solidFill>
                <a:latin typeface="Inter"/>
                <a:ea typeface="Inter"/>
                <a:cs typeface="Inter"/>
                <a:sym typeface="Inter"/>
              </a:rPr>
              <a:t>Tables:</a:t>
            </a:r>
            <a:endParaRPr sz="1550">
              <a:solidFill>
                <a:schemeClr val="dk1"/>
              </a:solidFill>
              <a:latin typeface="Inter"/>
              <a:ea typeface="Inter"/>
              <a:cs typeface="Inter"/>
              <a:sym typeface="Inter"/>
            </a:endParaRPr>
          </a:p>
          <a:p>
            <a:pPr indent="-327025" lvl="0" marL="457200" rtl="0" algn="l">
              <a:lnSpc>
                <a:spcPct val="115000"/>
              </a:lnSpc>
              <a:spcBef>
                <a:spcPts val="1500"/>
              </a:spcBef>
              <a:spcAft>
                <a:spcPts val="0"/>
              </a:spcAft>
              <a:buClr>
                <a:schemeClr val="dk1"/>
              </a:buClr>
              <a:buSzPts val="1550"/>
              <a:buFont typeface="Inter"/>
              <a:buChar char="●"/>
            </a:pPr>
            <a:r>
              <a:rPr lang="en-US" sz="1550">
                <a:solidFill>
                  <a:schemeClr val="dk1"/>
                </a:solidFill>
                <a:latin typeface="Inter"/>
                <a:ea typeface="Inter"/>
                <a:cs typeface="Inter"/>
                <a:sym typeface="Inter"/>
              </a:rPr>
              <a:t>profiles: User account details and vessel information</a:t>
            </a:r>
            <a:endParaRPr sz="1550">
              <a:solidFill>
                <a:schemeClr val="dk1"/>
              </a:solidFill>
              <a:latin typeface="Inter"/>
              <a:ea typeface="Inter"/>
              <a:cs typeface="Inter"/>
              <a:sym typeface="Inter"/>
            </a:endParaRPr>
          </a:p>
          <a:p>
            <a:pPr indent="-327025" lvl="0" marL="457200" rtl="0" algn="l">
              <a:lnSpc>
                <a:spcPct val="115000"/>
              </a:lnSpc>
              <a:spcBef>
                <a:spcPts val="0"/>
              </a:spcBef>
              <a:spcAft>
                <a:spcPts val="0"/>
              </a:spcAft>
              <a:buClr>
                <a:schemeClr val="dk1"/>
              </a:buClr>
              <a:buSzPts val="1550"/>
              <a:buFont typeface="Inter"/>
              <a:buChar char="●"/>
            </a:pPr>
            <a:r>
              <a:rPr lang="en-US" sz="1550">
                <a:solidFill>
                  <a:schemeClr val="dk1"/>
                </a:solidFill>
                <a:latin typeface="Inter"/>
                <a:ea typeface="Inter"/>
                <a:cs typeface="Inter"/>
                <a:sym typeface="Inter"/>
              </a:rPr>
              <a:t>fish_predictions: Analysis results with species name (text), quality grade, confidence, market value, and user feedback</a:t>
            </a:r>
            <a:endParaRPr sz="1550">
              <a:solidFill>
                <a:schemeClr val="dk1"/>
              </a:solidFill>
              <a:latin typeface="Inter"/>
              <a:ea typeface="Inter"/>
              <a:cs typeface="Inter"/>
              <a:sym typeface="Inter"/>
            </a:endParaRPr>
          </a:p>
          <a:p>
            <a:pPr indent="-327025" lvl="0" marL="457200" rtl="0" algn="l">
              <a:lnSpc>
                <a:spcPct val="115000"/>
              </a:lnSpc>
              <a:spcBef>
                <a:spcPts val="0"/>
              </a:spcBef>
              <a:spcAft>
                <a:spcPts val="0"/>
              </a:spcAft>
              <a:buClr>
                <a:schemeClr val="dk1"/>
              </a:buClr>
              <a:buSzPts val="1550"/>
              <a:buFont typeface="Inter"/>
              <a:buChar char="●"/>
            </a:pPr>
            <a:r>
              <a:rPr lang="en-US" sz="1550">
                <a:solidFill>
                  <a:schemeClr val="dk1"/>
                </a:solidFill>
                <a:latin typeface="Inter"/>
                <a:ea typeface="Inter"/>
                <a:cs typeface="Inter"/>
                <a:sym typeface="Inter"/>
              </a:rPr>
              <a:t>fish_species: Reference catalog with species details, descriptions, habitats, and handling guidelines</a:t>
            </a:r>
            <a:endParaRPr sz="1550">
              <a:solidFill>
                <a:schemeClr val="dk1"/>
              </a:solidFill>
              <a:latin typeface="Inter"/>
              <a:ea typeface="Inter"/>
              <a:cs typeface="Inter"/>
              <a:sym typeface="Inter"/>
            </a:endParaRPr>
          </a:p>
          <a:p>
            <a:pPr indent="0" lvl="0" marL="0" rtl="0" algn="l">
              <a:lnSpc>
                <a:spcPct val="156000"/>
              </a:lnSpc>
              <a:spcBef>
                <a:spcPts val="1500"/>
              </a:spcBef>
              <a:spcAft>
                <a:spcPts val="0"/>
              </a:spcAft>
              <a:buClr>
                <a:schemeClr val="dk1"/>
              </a:buClr>
              <a:buSzPts val="1100"/>
              <a:buFont typeface="Arial"/>
              <a:buNone/>
            </a:pPr>
            <a:r>
              <a:rPr lang="en-US" sz="1550">
                <a:solidFill>
                  <a:schemeClr val="dk1"/>
                </a:solidFill>
                <a:latin typeface="Inter"/>
                <a:ea typeface="Inter"/>
                <a:cs typeface="Inter"/>
                <a:sym typeface="Inter"/>
              </a:rPr>
              <a:t>Missing Relationship:</a:t>
            </a:r>
            <a:endParaRPr sz="1550">
              <a:solidFill>
                <a:schemeClr val="dk1"/>
              </a:solidFill>
              <a:latin typeface="Inter"/>
              <a:ea typeface="Inter"/>
              <a:cs typeface="Inter"/>
              <a:sym typeface="Inter"/>
            </a:endParaRPr>
          </a:p>
          <a:p>
            <a:pPr indent="0" lvl="0" marL="0" rtl="0" algn="l">
              <a:lnSpc>
                <a:spcPct val="156000"/>
              </a:lnSpc>
              <a:spcBef>
                <a:spcPts val="1500"/>
              </a:spcBef>
              <a:spcAft>
                <a:spcPts val="0"/>
              </a:spcAft>
              <a:buClr>
                <a:schemeClr val="dk1"/>
              </a:buClr>
              <a:buSzPts val="1100"/>
              <a:buFont typeface="Arial"/>
              <a:buNone/>
            </a:pPr>
            <a:r>
              <a:rPr lang="en-US" sz="1550">
                <a:solidFill>
                  <a:schemeClr val="dk1"/>
                </a:solidFill>
                <a:latin typeface="Inter"/>
                <a:ea typeface="Inter"/>
                <a:cs typeface="Inter"/>
                <a:sym typeface="Inter"/>
              </a:rPr>
              <a:t>Currently, fish_predictions.species is stored as plain TEXT. A potential foreign key relationship could be established:</a:t>
            </a:r>
            <a:endParaRPr sz="1550">
              <a:solidFill>
                <a:schemeClr val="dk1"/>
              </a:solidFill>
              <a:latin typeface="Inter"/>
              <a:ea typeface="Inter"/>
              <a:cs typeface="Inter"/>
              <a:sym typeface="Inter"/>
            </a:endParaRPr>
          </a:p>
          <a:p>
            <a:pPr indent="0" lvl="0" marL="0" rtl="0" algn="l">
              <a:lnSpc>
                <a:spcPct val="156000"/>
              </a:lnSpc>
              <a:spcBef>
                <a:spcPts val="1500"/>
              </a:spcBef>
              <a:spcAft>
                <a:spcPts val="0"/>
              </a:spcAft>
              <a:buClr>
                <a:schemeClr val="dk1"/>
              </a:buClr>
              <a:buSzPts val="1100"/>
              <a:buFont typeface="Arial"/>
              <a:buNone/>
            </a:pPr>
            <a:r>
              <a:rPr lang="en-US" sz="1550">
                <a:solidFill>
                  <a:schemeClr val="dk1"/>
                </a:solidFill>
                <a:latin typeface="Inter"/>
                <a:ea typeface="Inter"/>
                <a:cs typeface="Inter"/>
                <a:sym typeface="Inter"/>
              </a:rPr>
              <a:t>fish_predictions.species → fish_species.name (many-to-one)</a:t>
            </a:r>
            <a:endParaRPr sz="1550">
              <a:solidFill>
                <a:schemeClr val="dk1"/>
              </a:solidFill>
              <a:latin typeface="Inter"/>
              <a:ea typeface="Inter"/>
              <a:cs typeface="Inter"/>
              <a:sym typeface="Inter"/>
            </a:endParaRPr>
          </a:p>
          <a:p>
            <a:pPr indent="0" lvl="0" marL="0" rtl="0" algn="l">
              <a:lnSpc>
                <a:spcPct val="115000"/>
              </a:lnSpc>
              <a:spcBef>
                <a:spcPts val="1500"/>
              </a:spcBef>
              <a:spcAft>
                <a:spcPts val="0"/>
              </a:spcAft>
              <a:buNone/>
            </a:pPr>
            <a:r>
              <a:t/>
            </a:r>
            <a:endParaRPr sz="1550">
              <a:solidFill>
                <a:schemeClr val="dk1"/>
              </a:solidFill>
              <a:latin typeface="Inter"/>
              <a:ea typeface="Inter"/>
              <a:cs typeface="Inter"/>
              <a:sym typeface="Inter"/>
            </a:endParaRPr>
          </a:p>
          <a:p>
            <a:pPr indent="0" lvl="0" marL="0" rtl="0" algn="l">
              <a:lnSpc>
                <a:spcPct val="175000"/>
              </a:lnSpc>
              <a:spcBef>
                <a:spcPts val="600"/>
              </a:spcBef>
              <a:spcAft>
                <a:spcPts val="0"/>
              </a:spcAft>
              <a:buClr>
                <a:schemeClr val="dk1"/>
              </a:buClr>
              <a:buSzPts val="1100"/>
              <a:buFont typeface="Arial"/>
              <a:buNone/>
            </a:pPr>
            <a:r>
              <a:t/>
            </a:r>
            <a:endParaRPr sz="1550">
              <a:solidFill>
                <a:schemeClr val="dk1"/>
              </a:solidFill>
              <a:latin typeface="Inter"/>
              <a:ea typeface="Inter"/>
              <a:cs typeface="Inter"/>
              <a:sym typeface="Inter"/>
            </a:endParaRPr>
          </a:p>
          <a:p>
            <a:pPr indent="0" lvl="0" marL="0" rtl="0" algn="l">
              <a:lnSpc>
                <a:spcPct val="175000"/>
              </a:lnSpc>
              <a:spcBef>
                <a:spcPts val="0"/>
              </a:spcBef>
              <a:spcAft>
                <a:spcPts val="0"/>
              </a:spcAft>
              <a:buClr>
                <a:schemeClr val="dk1"/>
              </a:buClr>
              <a:buSzPts val="1100"/>
              <a:buFont typeface="Arial"/>
              <a:buNone/>
            </a:pPr>
            <a:r>
              <a:t/>
            </a:r>
            <a:endParaRPr sz="1550">
              <a:solidFill>
                <a:schemeClr val="dk1"/>
              </a:solidFill>
              <a:latin typeface="Inter"/>
              <a:ea typeface="Inter"/>
              <a:cs typeface="Inter"/>
              <a:sym typeface="Inter"/>
            </a:endParaRPr>
          </a:p>
          <a:p>
            <a:pPr indent="0" lvl="0" marL="0" marR="0" rtl="0" algn="l">
              <a:lnSpc>
                <a:spcPct val="158064"/>
              </a:lnSpc>
              <a:spcBef>
                <a:spcPts val="0"/>
              </a:spcBef>
              <a:spcAft>
                <a:spcPts val="0"/>
              </a:spcAft>
              <a:buClr>
                <a:srgbClr val="272525"/>
              </a:buClr>
              <a:buSzPts val="1550"/>
              <a:buFont typeface="Inter"/>
              <a:buNone/>
            </a:pPr>
            <a:r>
              <a:t/>
            </a:r>
            <a:endParaRPr sz="1550">
              <a:solidFill>
                <a:schemeClr val="dk1"/>
              </a:solidFill>
              <a:latin typeface="Inter"/>
              <a:ea typeface="Inter"/>
              <a:cs typeface="Inter"/>
              <a:sym typeface="Inter"/>
            </a:endParaRPr>
          </a:p>
        </p:txBody>
      </p:sp>
      <p:pic>
        <p:nvPicPr>
          <p:cNvPr id="140" name="Google Shape;140;p18" title="Screenshot 2025-10-03 at 9.05.52 AM.png"/>
          <p:cNvPicPr preferRelativeResize="0"/>
          <p:nvPr/>
        </p:nvPicPr>
        <p:blipFill rotWithShape="1">
          <a:blip r:embed="rId3">
            <a:alphaModFix/>
          </a:blip>
          <a:srcRect b="0" l="0" r="4507" t="1351"/>
          <a:stretch/>
        </p:blipFill>
        <p:spPr>
          <a:xfrm>
            <a:off x="7956050" y="1315137"/>
            <a:ext cx="4871550" cy="5599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p:nvPr/>
        </p:nvSpPr>
        <p:spPr>
          <a:xfrm>
            <a:off x="793790" y="1310164"/>
            <a:ext cx="10907197" cy="521017"/>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000000"/>
              </a:buClr>
              <a:buSzPts val="3250"/>
              <a:buFont typeface="Petrona"/>
              <a:buNone/>
            </a:pPr>
            <a:r>
              <a:rPr b="1" i="0" lang="en-US" sz="3250" u="none" cap="none" strike="noStrike">
                <a:solidFill>
                  <a:srgbClr val="000000"/>
                </a:solidFill>
                <a:latin typeface="Petrona"/>
                <a:ea typeface="Petrona"/>
                <a:cs typeface="Petrona"/>
                <a:sym typeface="Petrona"/>
              </a:rPr>
              <a:t>API Integration &amp; Data Flow </a:t>
            </a:r>
            <a:endParaRPr b="0" i="0" sz="3250" u="none" cap="none" strike="noStrike"/>
          </a:p>
        </p:txBody>
      </p:sp>
      <p:sp>
        <p:nvSpPr>
          <p:cNvPr id="147" name="Google Shape;147;p19"/>
          <p:cNvSpPr/>
          <p:nvPr/>
        </p:nvSpPr>
        <p:spPr>
          <a:xfrm>
            <a:off x="793790" y="2228017"/>
            <a:ext cx="130428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Our Flask API exposes four main endpoints: /analyze for single image processing, /batch for multiple images, /history for user predictions, and /species for reference data. CORS configuration caused numerous headaches during development until we properly configured the headers.</a:t>
            </a:r>
            <a:endParaRPr b="0" i="0" sz="1550" u="none" cap="none" strike="noStrike"/>
          </a:p>
        </p:txBody>
      </p:sp>
      <p:sp>
        <p:nvSpPr>
          <p:cNvPr id="148" name="Google Shape;148;p19"/>
          <p:cNvSpPr/>
          <p:nvPr/>
        </p:nvSpPr>
        <p:spPr>
          <a:xfrm>
            <a:off x="793790" y="3582472"/>
            <a:ext cx="6955631" cy="190523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The custom AquaGradeAPI client class handles all frontend-backend communication with comprehensive error handling and automatic retry logic. Data flows from the React frontend through the Flask API to the PyTorch model, then results are stored in Supabase and returned to the frontend.</a:t>
            </a:r>
            <a:endParaRPr b="0" i="0" sz="1550" u="none" cap="none" strike="noStrike"/>
          </a:p>
        </p:txBody>
      </p:sp>
      <p:sp>
        <p:nvSpPr>
          <p:cNvPr id="149" name="Google Shape;149;p19"/>
          <p:cNvSpPr/>
          <p:nvPr/>
        </p:nvSpPr>
        <p:spPr>
          <a:xfrm>
            <a:off x="8241149" y="3602236"/>
            <a:ext cx="2604968" cy="3256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Petrona"/>
              <a:buNone/>
            </a:pPr>
            <a:r>
              <a:rPr b="1" i="0" lang="en-US" sz="2050" u="none" cap="none" strike="noStrike">
                <a:solidFill>
                  <a:srgbClr val="000000"/>
                </a:solidFill>
                <a:latin typeface="Petrona"/>
                <a:ea typeface="Petrona"/>
                <a:cs typeface="Petrona"/>
                <a:sym typeface="Petrona"/>
              </a:rPr>
              <a:t>Data Flow Pipeline</a:t>
            </a:r>
            <a:endParaRPr b="0" i="0" sz="2050" u="none" cap="none" strike="noStrike"/>
          </a:p>
        </p:txBody>
      </p:sp>
      <p:sp>
        <p:nvSpPr>
          <p:cNvPr id="150" name="Google Shape;150;p19"/>
          <p:cNvSpPr/>
          <p:nvPr/>
        </p:nvSpPr>
        <p:spPr>
          <a:xfrm>
            <a:off x="8241149" y="4126230"/>
            <a:ext cx="5602962"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Calibri"/>
              <a:buAutoNum type="arabicPeriod"/>
            </a:pPr>
            <a:r>
              <a:rPr b="0" i="0" lang="en-US" sz="1550" u="none" cap="none" strike="noStrike">
                <a:solidFill>
                  <a:srgbClr val="272525"/>
                </a:solidFill>
                <a:latin typeface="Inter"/>
                <a:ea typeface="Inter"/>
                <a:cs typeface="Inter"/>
                <a:sym typeface="Inter"/>
              </a:rPr>
              <a:t>Frontend uploads image</a:t>
            </a:r>
            <a:endParaRPr b="0" i="0" sz="1550" u="none" cap="none" strike="noStrike"/>
          </a:p>
        </p:txBody>
      </p:sp>
      <p:sp>
        <p:nvSpPr>
          <p:cNvPr id="151" name="Google Shape;151;p19"/>
          <p:cNvSpPr/>
          <p:nvPr/>
        </p:nvSpPr>
        <p:spPr>
          <a:xfrm>
            <a:off x="8241149" y="4513183"/>
            <a:ext cx="5602962"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Calibri"/>
              <a:buAutoNum type="arabicPeriod" startAt="2"/>
            </a:pPr>
            <a:r>
              <a:rPr b="0" i="0" lang="en-US" sz="1550" u="none" cap="none" strike="noStrike">
                <a:solidFill>
                  <a:srgbClr val="272525"/>
                </a:solidFill>
                <a:latin typeface="Inter"/>
                <a:ea typeface="Inter"/>
                <a:cs typeface="Inter"/>
                <a:sym typeface="Inter"/>
              </a:rPr>
              <a:t>Flask API receives request</a:t>
            </a:r>
            <a:endParaRPr b="0" i="0" sz="1550" u="none" cap="none" strike="noStrike"/>
          </a:p>
        </p:txBody>
      </p:sp>
      <p:sp>
        <p:nvSpPr>
          <p:cNvPr id="152" name="Google Shape;152;p19"/>
          <p:cNvSpPr/>
          <p:nvPr/>
        </p:nvSpPr>
        <p:spPr>
          <a:xfrm>
            <a:off x="8241149" y="4900136"/>
            <a:ext cx="5602962"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Calibri"/>
              <a:buAutoNum type="arabicPeriod" startAt="3"/>
            </a:pPr>
            <a:r>
              <a:rPr b="0" i="0" lang="en-US" sz="1550" u="none" cap="none" strike="noStrike">
                <a:solidFill>
                  <a:srgbClr val="272525"/>
                </a:solidFill>
                <a:latin typeface="Inter"/>
                <a:ea typeface="Inter"/>
                <a:cs typeface="Inter"/>
                <a:sym typeface="Inter"/>
              </a:rPr>
              <a:t>PyTorch model processes image</a:t>
            </a:r>
            <a:endParaRPr b="0" i="0" sz="1550" u="none" cap="none" strike="noStrike"/>
          </a:p>
        </p:txBody>
      </p:sp>
      <p:sp>
        <p:nvSpPr>
          <p:cNvPr id="153" name="Google Shape;153;p19"/>
          <p:cNvSpPr/>
          <p:nvPr/>
        </p:nvSpPr>
        <p:spPr>
          <a:xfrm>
            <a:off x="8241149" y="5287089"/>
            <a:ext cx="5602962"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Calibri"/>
              <a:buAutoNum type="arabicPeriod" startAt="4"/>
            </a:pPr>
            <a:r>
              <a:rPr b="0" i="0" lang="en-US" sz="1550" u="none" cap="none" strike="noStrike">
                <a:solidFill>
                  <a:srgbClr val="272525"/>
                </a:solidFill>
                <a:latin typeface="Inter"/>
                <a:ea typeface="Inter"/>
                <a:cs typeface="Inter"/>
                <a:sym typeface="Inter"/>
              </a:rPr>
              <a:t>Results stored in database</a:t>
            </a:r>
            <a:endParaRPr b="0" i="0" sz="1550" u="none" cap="none" strike="noStrike"/>
          </a:p>
        </p:txBody>
      </p:sp>
      <p:sp>
        <p:nvSpPr>
          <p:cNvPr id="154" name="Google Shape;154;p19"/>
          <p:cNvSpPr/>
          <p:nvPr/>
        </p:nvSpPr>
        <p:spPr>
          <a:xfrm>
            <a:off x="8241149" y="5674042"/>
            <a:ext cx="5602962"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Calibri"/>
              <a:buAutoNum type="arabicPeriod" startAt="5"/>
            </a:pPr>
            <a:r>
              <a:rPr b="0" i="0" lang="en-US" sz="1550" u="none" cap="none" strike="noStrike">
                <a:solidFill>
                  <a:srgbClr val="272525"/>
                </a:solidFill>
                <a:latin typeface="Inter"/>
                <a:ea typeface="Inter"/>
                <a:cs typeface="Inter"/>
                <a:sym typeface="Inter"/>
              </a:rPr>
              <a:t>Response sent to frontend</a:t>
            </a:r>
            <a:endParaRPr b="0" i="0" sz="1550" u="none" cap="none" strike="noStrike"/>
          </a:p>
        </p:txBody>
      </p:sp>
      <p:sp>
        <p:nvSpPr>
          <p:cNvPr id="155" name="Google Shape;155;p19"/>
          <p:cNvSpPr/>
          <p:nvPr/>
        </p:nvSpPr>
        <p:spPr>
          <a:xfrm>
            <a:off x="793790" y="6284238"/>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Error handling includes try-catch blocks throughout the codebase and loading states to prevent user confusion. Export features generate PDF reports and CSV data files.</a:t>
            </a:r>
            <a:endParaRPr b="0" i="0" sz="15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p:nvPr/>
        </p:nvSpPr>
        <p:spPr>
          <a:xfrm>
            <a:off x="793790" y="343214"/>
            <a:ext cx="10907100" cy="521100"/>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000000"/>
              </a:buClr>
              <a:buSzPts val="3250"/>
              <a:buFont typeface="Petrona"/>
              <a:buNone/>
            </a:pPr>
            <a:r>
              <a:rPr b="1" lang="en-US" sz="3250">
                <a:latin typeface="Petrona"/>
                <a:ea typeface="Petrona"/>
                <a:cs typeface="Petrona"/>
                <a:sym typeface="Petrona"/>
              </a:rPr>
              <a:t>Overall System Structure</a:t>
            </a:r>
            <a:endParaRPr b="0" i="0" sz="3250" u="none" cap="none" strike="noStrike"/>
          </a:p>
        </p:txBody>
      </p:sp>
      <p:sp>
        <p:nvSpPr>
          <p:cNvPr id="162" name="Google Shape;162;p20"/>
          <p:cNvSpPr/>
          <p:nvPr/>
        </p:nvSpPr>
        <p:spPr>
          <a:xfrm>
            <a:off x="867375" y="864325"/>
            <a:ext cx="13042800" cy="914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lang="en-US" sz="1500">
                <a:solidFill>
                  <a:schemeClr val="dk1"/>
                </a:solidFill>
                <a:latin typeface="Inter"/>
                <a:ea typeface="Inter"/>
                <a:cs typeface="Inter"/>
                <a:sym typeface="Inter"/>
              </a:rPr>
              <a:t>The system is structured around four main components: the Website, the Mobile App, the Database, and the Model. Both the website and the app communicate with the database through an API for classification tasks, sending requests and receiving results. The database serves as the central hub, storing and managing fish data and images, while also facilitating interactions with the model. </a:t>
            </a:r>
            <a:endParaRPr i="0" sz="1950" u="none" cap="none" strike="noStrike">
              <a:latin typeface="Inter"/>
              <a:ea typeface="Inter"/>
              <a:cs typeface="Inter"/>
              <a:sym typeface="Inter"/>
            </a:endParaRPr>
          </a:p>
        </p:txBody>
      </p:sp>
      <p:sp>
        <p:nvSpPr>
          <p:cNvPr id="163" name="Google Shape;163;p20"/>
          <p:cNvSpPr/>
          <p:nvPr/>
        </p:nvSpPr>
        <p:spPr>
          <a:xfrm>
            <a:off x="8241149" y="3602236"/>
            <a:ext cx="2604900" cy="325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Petrona"/>
              <a:buNone/>
            </a:pPr>
            <a:r>
              <a:rPr b="1" i="0" lang="en-US" sz="2050" u="none" cap="none" strike="noStrike">
                <a:solidFill>
                  <a:srgbClr val="000000"/>
                </a:solidFill>
                <a:latin typeface="Petrona"/>
                <a:ea typeface="Petrona"/>
                <a:cs typeface="Petrona"/>
                <a:sym typeface="Petrona"/>
              </a:rPr>
              <a:t>Data Flow Pipeline</a:t>
            </a:r>
            <a:endParaRPr b="0" i="0" sz="2050" u="none" cap="none" strike="noStrike"/>
          </a:p>
        </p:txBody>
      </p:sp>
      <p:sp>
        <p:nvSpPr>
          <p:cNvPr id="164" name="Google Shape;164;p20"/>
          <p:cNvSpPr/>
          <p:nvPr/>
        </p:nvSpPr>
        <p:spPr>
          <a:xfrm>
            <a:off x="8241149" y="4126230"/>
            <a:ext cx="56031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Calibri"/>
              <a:buAutoNum type="arabicPeriod"/>
            </a:pPr>
            <a:r>
              <a:rPr lang="en-US" sz="1550">
                <a:solidFill>
                  <a:srgbClr val="272525"/>
                </a:solidFill>
                <a:latin typeface="Inter"/>
                <a:ea typeface="Inter"/>
                <a:cs typeface="Inter"/>
                <a:sym typeface="Inter"/>
              </a:rPr>
              <a:t>Fish species data</a:t>
            </a:r>
            <a:endParaRPr b="0" i="0" sz="1550" u="none" cap="none" strike="noStrike"/>
          </a:p>
        </p:txBody>
      </p:sp>
      <p:sp>
        <p:nvSpPr>
          <p:cNvPr id="165" name="Google Shape;165;p20"/>
          <p:cNvSpPr/>
          <p:nvPr/>
        </p:nvSpPr>
        <p:spPr>
          <a:xfrm>
            <a:off x="8241149" y="4513183"/>
            <a:ext cx="56031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Calibri"/>
              <a:buAutoNum type="arabicPeriod" startAt="2"/>
            </a:pPr>
            <a:r>
              <a:rPr lang="en-US" sz="1550">
                <a:solidFill>
                  <a:srgbClr val="272525"/>
                </a:solidFill>
                <a:latin typeface="Inter"/>
                <a:ea typeface="Inter"/>
                <a:cs typeface="Inter"/>
                <a:sym typeface="Inter"/>
              </a:rPr>
              <a:t>Predicted </a:t>
            </a:r>
            <a:endParaRPr b="0" i="0" sz="1550" u="none" cap="none" strike="noStrike"/>
          </a:p>
        </p:txBody>
      </p:sp>
      <p:sp>
        <p:nvSpPr>
          <p:cNvPr id="166" name="Google Shape;166;p20"/>
          <p:cNvSpPr/>
          <p:nvPr/>
        </p:nvSpPr>
        <p:spPr>
          <a:xfrm>
            <a:off x="8241149" y="4900136"/>
            <a:ext cx="56031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272525"/>
              </a:buClr>
              <a:buSzPts val="1550"/>
              <a:buFont typeface="Calibri"/>
              <a:buAutoNum type="arabicPeriod" startAt="3"/>
            </a:pPr>
            <a:r>
              <a:rPr b="0" i="0" lang="en-US" sz="1550" u="none" cap="none" strike="noStrike">
                <a:solidFill>
                  <a:srgbClr val="272525"/>
                </a:solidFill>
                <a:latin typeface="Inter"/>
                <a:ea typeface="Inter"/>
                <a:cs typeface="Inter"/>
                <a:sym typeface="Inter"/>
              </a:rPr>
              <a:t>PyTorch model processes image</a:t>
            </a:r>
            <a:endParaRPr b="0" i="0" sz="1550" u="none" cap="none" strike="noStrike"/>
          </a:p>
        </p:txBody>
      </p:sp>
      <p:pic>
        <p:nvPicPr>
          <p:cNvPr id="167" name="Google Shape;167;p20" title="Structure.png"/>
          <p:cNvPicPr preferRelativeResize="0"/>
          <p:nvPr/>
        </p:nvPicPr>
        <p:blipFill rotWithShape="1">
          <a:blip r:embed="rId3">
            <a:alphaModFix/>
          </a:blip>
          <a:srcRect b="28010" l="0" r="0" t="0"/>
          <a:stretch/>
        </p:blipFill>
        <p:spPr>
          <a:xfrm>
            <a:off x="1033200" y="2347838"/>
            <a:ext cx="5281449" cy="48864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p:nvPr/>
        </p:nvSpPr>
        <p:spPr>
          <a:xfrm>
            <a:off x="793790" y="343214"/>
            <a:ext cx="10907100" cy="521100"/>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000000"/>
              </a:buClr>
              <a:buSzPts val="3250"/>
              <a:buFont typeface="Petrona"/>
              <a:buNone/>
            </a:pPr>
            <a:r>
              <a:rPr b="1" lang="en-US" sz="3250">
                <a:latin typeface="Petrona"/>
                <a:ea typeface="Petrona"/>
                <a:cs typeface="Petrona"/>
                <a:sym typeface="Petrona"/>
              </a:rPr>
              <a:t>Active Learning System</a:t>
            </a:r>
            <a:endParaRPr b="0" i="0" sz="3250" u="none" cap="none" strike="noStrike"/>
          </a:p>
        </p:txBody>
      </p:sp>
      <p:sp>
        <p:nvSpPr>
          <p:cNvPr id="174" name="Google Shape;174;p21"/>
          <p:cNvSpPr/>
          <p:nvPr/>
        </p:nvSpPr>
        <p:spPr>
          <a:xfrm>
            <a:off x="6311675" y="1736700"/>
            <a:ext cx="7383300" cy="5240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lang="en-US" sz="1550">
                <a:solidFill>
                  <a:schemeClr val="dk1"/>
                </a:solidFill>
                <a:latin typeface="Inter"/>
                <a:ea typeface="Inter"/>
                <a:cs typeface="Inter"/>
                <a:sym typeface="Inter"/>
              </a:rPr>
              <a:t>In the Active Learning System, the feedback section of the website plays a crucial role in improving the model over time. When a user uploads a fish image and the system provides a classification, the user is given the option to confirm if the label is correct or to submit the correct label if it is wrong. This feedback is then stored in the database as a validated entry. </a:t>
            </a:r>
            <a:endParaRPr i="0" sz="1550" u="none" cap="none" strike="noStrike">
              <a:latin typeface="Inter"/>
              <a:ea typeface="Inter"/>
              <a:cs typeface="Inter"/>
              <a:sym typeface="Inter"/>
            </a:endParaRPr>
          </a:p>
        </p:txBody>
      </p:sp>
      <p:pic>
        <p:nvPicPr>
          <p:cNvPr id="175" name="Google Shape;175;p21" title="feedback.png"/>
          <p:cNvPicPr preferRelativeResize="0"/>
          <p:nvPr/>
        </p:nvPicPr>
        <p:blipFill rotWithShape="1">
          <a:blip r:embed="rId3">
            <a:alphaModFix/>
          </a:blip>
          <a:srcRect b="0" l="-938" r="0" t="0"/>
          <a:stretch/>
        </p:blipFill>
        <p:spPr>
          <a:xfrm>
            <a:off x="938625" y="1622625"/>
            <a:ext cx="4684426" cy="524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